
<file path=[Content_Types].xml><?xml version="1.0" encoding="utf-8"?>
<Types xmlns="http://schemas.openxmlformats.org/package/2006/content-types">
  <Default Extension="png" ContentType="image/png"/>
  <Default Extension="mpg" ContentType="video/mpeg"/>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57"/>
  </p:notesMasterIdLst>
  <p:handoutMasterIdLst>
    <p:handoutMasterId r:id="rId58"/>
  </p:handoutMasterIdLst>
  <p:sldIdLst>
    <p:sldId id="329" r:id="rId2"/>
    <p:sldId id="905" r:id="rId3"/>
    <p:sldId id="330" r:id="rId4"/>
    <p:sldId id="331" r:id="rId5"/>
    <p:sldId id="360" r:id="rId6"/>
    <p:sldId id="897" r:id="rId7"/>
    <p:sldId id="346" r:id="rId8"/>
    <p:sldId id="349" r:id="rId9"/>
    <p:sldId id="350" r:id="rId10"/>
    <p:sldId id="345" r:id="rId11"/>
    <p:sldId id="353" r:id="rId12"/>
    <p:sldId id="906" r:id="rId13"/>
    <p:sldId id="355" r:id="rId14"/>
    <p:sldId id="347" r:id="rId15"/>
    <p:sldId id="351" r:id="rId16"/>
    <p:sldId id="348" r:id="rId17"/>
    <p:sldId id="356" r:id="rId18"/>
    <p:sldId id="874" r:id="rId19"/>
    <p:sldId id="871" r:id="rId20"/>
    <p:sldId id="273" r:id="rId21"/>
    <p:sldId id="296" r:id="rId22"/>
    <p:sldId id="274" r:id="rId23"/>
    <p:sldId id="275" r:id="rId24"/>
    <p:sldId id="299" r:id="rId25"/>
    <p:sldId id="312" r:id="rId26"/>
    <p:sldId id="332" r:id="rId27"/>
    <p:sldId id="334" r:id="rId28"/>
    <p:sldId id="339" r:id="rId29"/>
    <p:sldId id="340" r:id="rId30"/>
    <p:sldId id="341" r:id="rId31"/>
    <p:sldId id="335" r:id="rId32"/>
    <p:sldId id="336" r:id="rId33"/>
    <p:sldId id="337" r:id="rId34"/>
    <p:sldId id="342" r:id="rId35"/>
    <p:sldId id="343" r:id="rId36"/>
    <p:sldId id="344" r:id="rId37"/>
    <p:sldId id="879" r:id="rId38"/>
    <p:sldId id="878" r:id="rId39"/>
    <p:sldId id="880" r:id="rId40"/>
    <p:sldId id="881" r:id="rId41"/>
    <p:sldId id="882" r:id="rId42"/>
    <p:sldId id="883" r:id="rId43"/>
    <p:sldId id="631" r:id="rId44"/>
    <p:sldId id="450" r:id="rId45"/>
    <p:sldId id="886" r:id="rId46"/>
    <p:sldId id="887" r:id="rId47"/>
    <p:sldId id="888" r:id="rId48"/>
    <p:sldId id="889" r:id="rId49"/>
    <p:sldId id="890" r:id="rId50"/>
    <p:sldId id="891" r:id="rId51"/>
    <p:sldId id="892" r:id="rId52"/>
    <p:sldId id="893" r:id="rId53"/>
    <p:sldId id="894" r:id="rId54"/>
    <p:sldId id="895" r:id="rId55"/>
    <p:sldId id="900" r:id="rId56"/>
  </p:sldIdLst>
  <p:sldSz cx="9144000" cy="6858000" type="screen4x3"/>
  <p:notesSz cx="6794500" cy="99187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178" autoAdjust="0"/>
    <p:restoredTop sz="74235" autoAdjust="0"/>
  </p:normalViewPr>
  <p:slideViewPr>
    <p:cSldViewPr>
      <p:cViewPr varScale="1">
        <p:scale>
          <a:sx n="79" d="100"/>
          <a:sy n="79" d="100"/>
        </p:scale>
        <p:origin x="1732" y="52"/>
      </p:cViewPr>
      <p:guideLst>
        <p:guide orient="horz" pos="216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4283" cy="495935"/>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48645" y="0"/>
            <a:ext cx="2944283" cy="495935"/>
          </a:xfrm>
          <a:prstGeom prst="rect">
            <a:avLst/>
          </a:prstGeom>
        </p:spPr>
        <p:txBody>
          <a:bodyPr vert="horz" lIns="91440" tIns="45720" rIns="91440" bIns="45720" rtlCol="0"/>
          <a:lstStyle>
            <a:lvl1pPr algn="r">
              <a:defRPr sz="1200"/>
            </a:lvl1pPr>
          </a:lstStyle>
          <a:p>
            <a:fld id="{9F35106B-5DC8-4246-8CE5-7B73BACCA789}" type="datetimeFigureOut">
              <a:rPr lang="de-DE" smtClean="0"/>
              <a:t>31.08.2020</a:t>
            </a:fld>
            <a:endParaRPr lang="de-DE"/>
          </a:p>
        </p:txBody>
      </p:sp>
      <p:sp>
        <p:nvSpPr>
          <p:cNvPr id="4" name="Fußzeilenplatzhalter 3"/>
          <p:cNvSpPr>
            <a:spLocks noGrp="1"/>
          </p:cNvSpPr>
          <p:nvPr>
            <p:ph type="ftr" sz="quarter" idx="2"/>
          </p:nvPr>
        </p:nvSpPr>
        <p:spPr>
          <a:xfrm>
            <a:off x="0" y="9421044"/>
            <a:ext cx="2944283" cy="495935"/>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48645" y="9421044"/>
            <a:ext cx="2944283" cy="495935"/>
          </a:xfrm>
          <a:prstGeom prst="rect">
            <a:avLst/>
          </a:prstGeom>
        </p:spPr>
        <p:txBody>
          <a:bodyPr vert="horz" lIns="91440" tIns="45720" rIns="91440" bIns="45720" rtlCol="0" anchor="b"/>
          <a:lstStyle>
            <a:lvl1pPr algn="r">
              <a:defRPr sz="1200"/>
            </a:lvl1pPr>
          </a:lstStyle>
          <a:p>
            <a:fld id="{DB57DBBA-6E62-4878-844D-74A2A21477F3}" type="slidenum">
              <a:rPr lang="de-DE" smtClean="0"/>
              <a:t>‹Nr.›</a:t>
            </a:fld>
            <a:endParaRPr lang="de-DE"/>
          </a:p>
        </p:txBody>
      </p:sp>
    </p:spTree>
    <p:extLst>
      <p:ext uri="{BB962C8B-B14F-4D97-AF65-F5344CB8AC3E}">
        <p14:creationId xmlns:p14="http://schemas.microsoft.com/office/powerpoint/2010/main" val="5516612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4283" cy="495935"/>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48645" y="0"/>
            <a:ext cx="2944283" cy="495935"/>
          </a:xfrm>
          <a:prstGeom prst="rect">
            <a:avLst/>
          </a:prstGeom>
        </p:spPr>
        <p:txBody>
          <a:bodyPr vert="horz" lIns="91440" tIns="45720" rIns="91440" bIns="45720" rtlCol="0"/>
          <a:lstStyle>
            <a:lvl1pPr algn="r">
              <a:defRPr sz="1200"/>
            </a:lvl1pPr>
          </a:lstStyle>
          <a:p>
            <a:fld id="{19987406-CC9D-43B1-88DB-2DF61C153BE0}" type="datetimeFigureOut">
              <a:rPr lang="de-DE" smtClean="0"/>
              <a:t>31.08.2020</a:t>
            </a:fld>
            <a:endParaRPr lang="de-DE"/>
          </a:p>
        </p:txBody>
      </p:sp>
      <p:sp>
        <p:nvSpPr>
          <p:cNvPr id="4" name="Folienbildplatzhalter 3"/>
          <p:cNvSpPr>
            <a:spLocks noGrp="1" noRot="1" noChangeAspect="1"/>
          </p:cNvSpPr>
          <p:nvPr>
            <p:ph type="sldImg" idx="2"/>
          </p:nvPr>
        </p:nvSpPr>
        <p:spPr>
          <a:xfrm>
            <a:off x="917575" y="744538"/>
            <a:ext cx="4959350" cy="3719512"/>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79450" y="4711383"/>
            <a:ext cx="5435600" cy="4463415"/>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421044"/>
            <a:ext cx="2944283" cy="495935"/>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48645" y="9421044"/>
            <a:ext cx="2944283" cy="495935"/>
          </a:xfrm>
          <a:prstGeom prst="rect">
            <a:avLst/>
          </a:prstGeom>
        </p:spPr>
        <p:txBody>
          <a:bodyPr vert="horz" lIns="91440" tIns="45720" rIns="91440" bIns="45720" rtlCol="0" anchor="b"/>
          <a:lstStyle>
            <a:lvl1pPr algn="r">
              <a:defRPr sz="1200"/>
            </a:lvl1pPr>
          </a:lstStyle>
          <a:p>
            <a:fld id="{386A0219-5822-482C-ABD6-1868D51D3035}" type="slidenum">
              <a:rPr lang="de-DE" smtClean="0"/>
              <a:t>‹Nr.›</a:t>
            </a:fld>
            <a:endParaRPr lang="de-DE"/>
          </a:p>
        </p:txBody>
      </p:sp>
    </p:spTree>
    <p:extLst>
      <p:ext uri="{BB962C8B-B14F-4D97-AF65-F5344CB8AC3E}">
        <p14:creationId xmlns:p14="http://schemas.microsoft.com/office/powerpoint/2010/main" val="37720677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mailto:sransetzungen@handballwestfalen.de"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dirty="0"/>
              <a:t>Freitermine können während der Saison jederzeit an </a:t>
            </a:r>
            <a:r>
              <a:rPr lang="de-DE" sz="1200" dirty="0">
                <a:hlinkClick r:id="rId3"/>
              </a:rPr>
              <a:t>sransetzungen@handballwestfalen.de</a:t>
            </a:r>
            <a:r>
              <a:rPr lang="de-DE" sz="1200" dirty="0"/>
              <a:t> nachgemeldet werden</a:t>
            </a:r>
          </a:p>
          <a:p>
            <a:endParaRPr lang="de-DE" sz="1200" dirty="0"/>
          </a:p>
          <a:p>
            <a:r>
              <a:rPr lang="de-DE" sz="1200" dirty="0"/>
              <a:t>Spielrückgaben bitte an </a:t>
            </a:r>
            <a:r>
              <a:rPr lang="de-DE" sz="1200" dirty="0">
                <a:hlinkClick r:id="rId3"/>
              </a:rPr>
              <a:t>sransetzungen@handballwestfalen.de</a:t>
            </a:r>
            <a:r>
              <a:rPr lang="de-DE" sz="1200" dirty="0"/>
              <a:t>. Spielrückgaben ab Mittwoch vor dem betreffenden Wochenende sind zudem unmittelbar telefonisch bei Thomas </a:t>
            </a:r>
            <a:r>
              <a:rPr lang="de-DE" sz="1200" dirty="0" err="1"/>
              <a:t>Karwehl</a:t>
            </a:r>
            <a:r>
              <a:rPr lang="de-DE" sz="1200" dirty="0"/>
              <a:t> anzuzeigen. Wird dieser nicht erreicht, muss ein anderes Mitglied des SR-Ausschuss angerufen werden.</a:t>
            </a:r>
          </a:p>
          <a:p>
            <a:endParaRPr lang="de-DE" dirty="0"/>
          </a:p>
        </p:txBody>
      </p:sp>
      <p:sp>
        <p:nvSpPr>
          <p:cNvPr id="4" name="Foliennummernplatzhalter 3"/>
          <p:cNvSpPr>
            <a:spLocks noGrp="1"/>
          </p:cNvSpPr>
          <p:nvPr>
            <p:ph type="sldNum" sz="quarter" idx="5"/>
          </p:nvPr>
        </p:nvSpPr>
        <p:spPr/>
        <p:txBody>
          <a:bodyPr/>
          <a:lstStyle/>
          <a:p>
            <a:fld id="{386A0219-5822-482C-ABD6-1868D51D3035}" type="slidenum">
              <a:rPr lang="de-DE" smtClean="0"/>
              <a:t>7</a:t>
            </a:fld>
            <a:endParaRPr lang="de-DE"/>
          </a:p>
        </p:txBody>
      </p:sp>
    </p:spTree>
    <p:extLst>
      <p:ext uri="{BB962C8B-B14F-4D97-AF65-F5344CB8AC3E}">
        <p14:creationId xmlns:p14="http://schemas.microsoft.com/office/powerpoint/2010/main" val="34964187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86A0219-5822-482C-ABD6-1868D51D3035}" type="slidenum">
              <a:rPr lang="de-DE" smtClean="0"/>
              <a:t>10</a:t>
            </a:fld>
            <a:endParaRPr lang="de-DE"/>
          </a:p>
        </p:txBody>
      </p:sp>
    </p:spTree>
    <p:extLst>
      <p:ext uri="{BB962C8B-B14F-4D97-AF65-F5344CB8AC3E}">
        <p14:creationId xmlns:p14="http://schemas.microsoft.com/office/powerpoint/2010/main" val="31194347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86A0219-5822-482C-ABD6-1868D51D3035}" type="slidenum">
              <a:rPr lang="de-DE" smtClean="0"/>
              <a:t>11</a:t>
            </a:fld>
            <a:endParaRPr lang="de-DE"/>
          </a:p>
        </p:txBody>
      </p:sp>
    </p:spTree>
    <p:extLst>
      <p:ext uri="{BB962C8B-B14F-4D97-AF65-F5344CB8AC3E}">
        <p14:creationId xmlns:p14="http://schemas.microsoft.com/office/powerpoint/2010/main" val="20183514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86A0219-5822-482C-ABD6-1868D51D3035}" type="slidenum">
              <a:rPr lang="de-DE" smtClean="0"/>
              <a:t>15</a:t>
            </a:fld>
            <a:endParaRPr lang="de-DE"/>
          </a:p>
        </p:txBody>
      </p:sp>
    </p:spTree>
    <p:extLst>
      <p:ext uri="{BB962C8B-B14F-4D97-AF65-F5344CB8AC3E}">
        <p14:creationId xmlns:p14="http://schemas.microsoft.com/office/powerpoint/2010/main" val="22635851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86A0219-5822-482C-ABD6-1868D51D3035}" type="slidenum">
              <a:rPr lang="de-DE" smtClean="0"/>
              <a:t>16</a:t>
            </a:fld>
            <a:endParaRPr lang="de-DE"/>
          </a:p>
        </p:txBody>
      </p:sp>
    </p:spTree>
    <p:extLst>
      <p:ext uri="{BB962C8B-B14F-4D97-AF65-F5344CB8AC3E}">
        <p14:creationId xmlns:p14="http://schemas.microsoft.com/office/powerpoint/2010/main" val="13479758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86A0219-5822-482C-ABD6-1868D51D3035}" type="slidenum">
              <a:rPr lang="de-DE" smtClean="0"/>
              <a:t>17</a:t>
            </a:fld>
            <a:endParaRPr lang="de-DE"/>
          </a:p>
        </p:txBody>
      </p:sp>
    </p:spTree>
    <p:extLst>
      <p:ext uri="{BB962C8B-B14F-4D97-AF65-F5344CB8AC3E}">
        <p14:creationId xmlns:p14="http://schemas.microsoft.com/office/powerpoint/2010/main" val="26027791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86A0219-5822-482C-ABD6-1868D51D3035}" type="slidenum">
              <a:rPr lang="de-DE" smtClean="0"/>
              <a:t>18</a:t>
            </a:fld>
            <a:endParaRPr lang="de-DE"/>
          </a:p>
        </p:txBody>
      </p:sp>
    </p:spTree>
    <p:extLst>
      <p:ext uri="{BB962C8B-B14F-4D97-AF65-F5344CB8AC3E}">
        <p14:creationId xmlns:p14="http://schemas.microsoft.com/office/powerpoint/2010/main" val="25773922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86A0219-5822-482C-ABD6-1868D51D3035}" type="slidenum">
              <a:rPr lang="de-DE" smtClean="0"/>
              <a:t>28</a:t>
            </a:fld>
            <a:endParaRPr lang="de-DE"/>
          </a:p>
        </p:txBody>
      </p:sp>
    </p:spTree>
    <p:extLst>
      <p:ext uri="{BB962C8B-B14F-4D97-AF65-F5344CB8AC3E}">
        <p14:creationId xmlns:p14="http://schemas.microsoft.com/office/powerpoint/2010/main" val="16827028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86A0219-5822-482C-ABD6-1868D51D3035}" type="slidenum">
              <a:rPr lang="de-DE" smtClean="0"/>
              <a:t>55</a:t>
            </a:fld>
            <a:endParaRPr lang="de-DE"/>
          </a:p>
        </p:txBody>
      </p:sp>
    </p:spTree>
    <p:extLst>
      <p:ext uri="{BB962C8B-B14F-4D97-AF65-F5344CB8AC3E}">
        <p14:creationId xmlns:p14="http://schemas.microsoft.com/office/powerpoint/2010/main" val="1726499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3109E0D9-EB80-4735-BD5D-31977553EBE5}" type="datetime1">
              <a:rPr lang="de-DE" noProof="0" smtClean="0"/>
              <a:t>31.08.2020</a:t>
            </a:fld>
            <a:endParaRPr lang="en-US" noProof="0" dirty="0"/>
          </a:p>
        </p:txBody>
      </p:sp>
      <p:sp>
        <p:nvSpPr>
          <p:cNvPr id="5" name="Fußzeilenplatzhalter 4"/>
          <p:cNvSpPr>
            <a:spLocks noGrp="1"/>
          </p:cNvSpPr>
          <p:nvPr>
            <p:ph type="ftr" sz="quarter" idx="11"/>
          </p:nvPr>
        </p:nvSpPr>
        <p:spPr/>
        <p:txBody>
          <a:bodyPr/>
          <a:lstStyle/>
          <a:p>
            <a:r>
              <a:rPr lang="de-DE"/>
              <a:t>Neue Guidelines - Info für Schiedsrichter   -© Jürgen Scharoff-</a:t>
            </a:r>
            <a:endParaRPr lang="en-US" dirty="0"/>
          </a:p>
        </p:txBody>
      </p:sp>
      <p:sp>
        <p:nvSpPr>
          <p:cNvPr id="6" name="Foliennummernplatzhalter 5"/>
          <p:cNvSpPr>
            <a:spLocks noGrp="1"/>
          </p:cNvSpPr>
          <p:nvPr>
            <p:ph type="sldNum" sz="quarter" idx="12"/>
          </p:nvPr>
        </p:nvSpPr>
        <p:spPr/>
        <p:txBody>
          <a:bodyPr/>
          <a:lstStyle/>
          <a:p>
            <a:fld id="{D9060380-A891-4F09-96D7-DC3EA9B717F2}" type="slidenum">
              <a:rPr lang="de-DE" smtClean="0"/>
              <a:t>‹Nr.›</a:t>
            </a:fld>
            <a:endParaRPr lang="de-DE"/>
          </a:p>
        </p:txBody>
      </p:sp>
    </p:spTree>
    <p:extLst>
      <p:ext uri="{BB962C8B-B14F-4D97-AF65-F5344CB8AC3E}">
        <p14:creationId xmlns:p14="http://schemas.microsoft.com/office/powerpoint/2010/main" val="26849228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F8D64E12-07AA-4160-983B-661095BD28DB}" type="datetime1">
              <a:rPr lang="de-DE" smtClean="0"/>
              <a:t>31.08.2020</a:t>
            </a:fld>
            <a:endParaRPr lang="de-DE"/>
          </a:p>
        </p:txBody>
      </p:sp>
      <p:sp>
        <p:nvSpPr>
          <p:cNvPr id="5" name="Fußzeilenplatzhalter 4"/>
          <p:cNvSpPr>
            <a:spLocks noGrp="1"/>
          </p:cNvSpPr>
          <p:nvPr>
            <p:ph type="ftr" sz="quarter" idx="11"/>
          </p:nvPr>
        </p:nvSpPr>
        <p:spPr/>
        <p:txBody>
          <a:bodyPr/>
          <a:lstStyle/>
          <a:p>
            <a:r>
              <a:rPr lang="de-DE"/>
              <a:t>Neue Guidelines - Info für Schiedsrichter   -© Jürgen Scharoff-</a:t>
            </a:r>
          </a:p>
        </p:txBody>
      </p:sp>
      <p:sp>
        <p:nvSpPr>
          <p:cNvPr id="6" name="Foliennummernplatzhalter 5"/>
          <p:cNvSpPr>
            <a:spLocks noGrp="1"/>
          </p:cNvSpPr>
          <p:nvPr>
            <p:ph type="sldNum" sz="quarter" idx="12"/>
          </p:nvPr>
        </p:nvSpPr>
        <p:spPr/>
        <p:txBody>
          <a:bodyPr/>
          <a:lstStyle/>
          <a:p>
            <a:fld id="{D9060380-A891-4F09-96D7-DC3EA9B717F2}" type="slidenum">
              <a:rPr lang="de-DE" smtClean="0"/>
              <a:t>‹Nr.›</a:t>
            </a:fld>
            <a:endParaRPr lang="de-DE"/>
          </a:p>
        </p:txBody>
      </p:sp>
    </p:spTree>
    <p:extLst>
      <p:ext uri="{BB962C8B-B14F-4D97-AF65-F5344CB8AC3E}">
        <p14:creationId xmlns:p14="http://schemas.microsoft.com/office/powerpoint/2010/main" val="26195451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D507A92C-9688-4961-9848-D033CDF006F6}" type="datetime1">
              <a:rPr lang="de-DE" smtClean="0"/>
              <a:t>31.08.2020</a:t>
            </a:fld>
            <a:endParaRPr lang="de-DE"/>
          </a:p>
        </p:txBody>
      </p:sp>
      <p:sp>
        <p:nvSpPr>
          <p:cNvPr id="5" name="Fußzeilenplatzhalter 4"/>
          <p:cNvSpPr>
            <a:spLocks noGrp="1"/>
          </p:cNvSpPr>
          <p:nvPr>
            <p:ph type="ftr" sz="quarter" idx="11"/>
          </p:nvPr>
        </p:nvSpPr>
        <p:spPr/>
        <p:txBody>
          <a:bodyPr/>
          <a:lstStyle/>
          <a:p>
            <a:r>
              <a:rPr lang="de-DE"/>
              <a:t>Neue Guidelines - Info für Schiedsrichter   -© Jürgen Scharoff-</a:t>
            </a:r>
          </a:p>
        </p:txBody>
      </p:sp>
      <p:sp>
        <p:nvSpPr>
          <p:cNvPr id="6" name="Foliennummernplatzhalter 5"/>
          <p:cNvSpPr>
            <a:spLocks noGrp="1"/>
          </p:cNvSpPr>
          <p:nvPr>
            <p:ph type="sldNum" sz="quarter" idx="12"/>
          </p:nvPr>
        </p:nvSpPr>
        <p:spPr/>
        <p:txBody>
          <a:bodyPr/>
          <a:lstStyle/>
          <a:p>
            <a:fld id="{D9060380-A891-4F09-96D7-DC3EA9B717F2}" type="slidenum">
              <a:rPr lang="de-DE" smtClean="0"/>
              <a:t>‹Nr.›</a:t>
            </a:fld>
            <a:endParaRPr lang="de-DE"/>
          </a:p>
        </p:txBody>
      </p:sp>
    </p:spTree>
    <p:extLst>
      <p:ext uri="{BB962C8B-B14F-4D97-AF65-F5344CB8AC3E}">
        <p14:creationId xmlns:p14="http://schemas.microsoft.com/office/powerpoint/2010/main" val="10783783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2_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1891337"/>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elfolie_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AB27FB-B0E0-477C-98E7-A2AA93CCF52C}"/>
              </a:ext>
            </a:extLst>
          </p:cNvPr>
          <p:cNvSpPr>
            <a:spLocks noGrp="1"/>
          </p:cNvSpPr>
          <p:nvPr>
            <p:ph type="ctrTitle"/>
          </p:nvPr>
        </p:nvSpPr>
        <p:spPr>
          <a:xfrm>
            <a:off x="3013161" y="1895476"/>
            <a:ext cx="5816515" cy="2019299"/>
          </a:xfrm>
          <a:prstGeom prst="rect">
            <a:avLst/>
          </a:prstGeom>
        </p:spPr>
        <p:txBody>
          <a:bodyPr anchor="ctr">
            <a:normAutofit/>
          </a:bodyPr>
          <a:lstStyle>
            <a:lvl1pPr algn="l">
              <a:defRPr sz="3675" cap="all" baseline="0"/>
            </a:lvl1pPr>
          </a:lstStyle>
          <a:p>
            <a:r>
              <a:rPr lang="de-DE"/>
              <a:t>Mastertitelformat bearbeiten</a:t>
            </a:r>
            <a:endParaRPr lang="de-DE" dirty="0"/>
          </a:p>
        </p:txBody>
      </p:sp>
      <p:sp>
        <p:nvSpPr>
          <p:cNvPr id="3" name="Untertitel 2">
            <a:extLst>
              <a:ext uri="{FF2B5EF4-FFF2-40B4-BE49-F238E27FC236}">
                <a16:creationId xmlns:a16="http://schemas.microsoft.com/office/drawing/2014/main" id="{618D4D48-36FC-4A6B-B003-7350B5BD8E1B}"/>
              </a:ext>
            </a:extLst>
          </p:cNvPr>
          <p:cNvSpPr>
            <a:spLocks noGrp="1"/>
          </p:cNvSpPr>
          <p:nvPr>
            <p:ph type="subTitle" idx="1"/>
          </p:nvPr>
        </p:nvSpPr>
        <p:spPr>
          <a:xfrm>
            <a:off x="3013160" y="3914775"/>
            <a:ext cx="5816514" cy="1649851"/>
          </a:xfrm>
        </p:spPr>
        <p:txBody>
          <a:bodyPr>
            <a:normAutofit/>
          </a:bodyPr>
          <a:lstStyle>
            <a:lvl1pPr marL="0" indent="0" algn="l">
              <a:buNone/>
              <a:defRPr sz="21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a:t>Master-Untertitelformat bearbeiten</a:t>
            </a:r>
            <a:endParaRPr lang="de-DE" dirty="0"/>
          </a:p>
        </p:txBody>
      </p:sp>
      <p:sp>
        <p:nvSpPr>
          <p:cNvPr id="4" name="Datumsplatzhalter 3">
            <a:extLst>
              <a:ext uri="{FF2B5EF4-FFF2-40B4-BE49-F238E27FC236}">
                <a16:creationId xmlns:a16="http://schemas.microsoft.com/office/drawing/2014/main" id="{C1DBF523-1B35-49B4-8BAC-BBEEF2F8E6B1}"/>
              </a:ext>
            </a:extLst>
          </p:cNvPr>
          <p:cNvSpPr>
            <a:spLocks noGrp="1"/>
          </p:cNvSpPr>
          <p:nvPr>
            <p:ph type="dt" sz="half" idx="10"/>
          </p:nvPr>
        </p:nvSpPr>
        <p:spPr>
          <a:xfrm>
            <a:off x="8021700" y="6356351"/>
            <a:ext cx="604800" cy="365125"/>
          </a:xfrm>
        </p:spPr>
        <p:txBody>
          <a:bodyPr/>
          <a:lstStyle/>
          <a:p>
            <a:fld id="{C3098E87-E7A2-4FB2-89EB-FFD614BC6AC4}" type="datetime1">
              <a:rPr lang="de-DE" smtClean="0"/>
              <a:t>31.08.2020</a:t>
            </a:fld>
            <a:endParaRPr lang="de-DE"/>
          </a:p>
        </p:txBody>
      </p:sp>
      <p:sp>
        <p:nvSpPr>
          <p:cNvPr id="5" name="Fußzeilenplatzhalter 4">
            <a:extLst>
              <a:ext uri="{FF2B5EF4-FFF2-40B4-BE49-F238E27FC236}">
                <a16:creationId xmlns:a16="http://schemas.microsoft.com/office/drawing/2014/main" id="{AC50183E-2677-4B6D-8BB0-C2FDE6AD3F60}"/>
              </a:ext>
            </a:extLst>
          </p:cNvPr>
          <p:cNvSpPr>
            <a:spLocks noGrp="1"/>
          </p:cNvSpPr>
          <p:nvPr>
            <p:ph type="ftr" sz="quarter" idx="11"/>
          </p:nvPr>
        </p:nvSpPr>
        <p:spPr>
          <a:xfrm>
            <a:off x="5510700" y="6356351"/>
            <a:ext cx="2454300" cy="365125"/>
          </a:xfrm>
        </p:spPr>
        <p:txBody>
          <a:bodyPr/>
          <a:lstStyle/>
          <a:p>
            <a:endParaRPr lang="de-DE" dirty="0"/>
          </a:p>
        </p:txBody>
      </p:sp>
      <p:sp>
        <p:nvSpPr>
          <p:cNvPr id="6" name="Foliennummernplatzhalter 5">
            <a:extLst>
              <a:ext uri="{FF2B5EF4-FFF2-40B4-BE49-F238E27FC236}">
                <a16:creationId xmlns:a16="http://schemas.microsoft.com/office/drawing/2014/main" id="{31A3BD21-601A-417E-B24A-7AC91349BCEC}"/>
              </a:ext>
            </a:extLst>
          </p:cNvPr>
          <p:cNvSpPr>
            <a:spLocks noGrp="1"/>
          </p:cNvSpPr>
          <p:nvPr>
            <p:ph type="sldNum" sz="quarter" idx="12"/>
          </p:nvPr>
        </p:nvSpPr>
        <p:spPr>
          <a:xfrm>
            <a:off x="8689658" y="6356351"/>
            <a:ext cx="354330" cy="365125"/>
          </a:xfrm>
        </p:spPr>
        <p:txBody>
          <a:bodyPr/>
          <a:lstStyle/>
          <a:p>
            <a:fld id="{096776BD-8EC8-4638-91DB-0945096743CB}" type="slidenum">
              <a:rPr lang="de-DE" smtClean="0"/>
              <a:t>‹Nr.›</a:t>
            </a:fld>
            <a:endParaRPr lang="de-DE"/>
          </a:p>
        </p:txBody>
      </p:sp>
      <p:sp>
        <p:nvSpPr>
          <p:cNvPr id="9" name="Rechteck 8">
            <a:extLst>
              <a:ext uri="{FF2B5EF4-FFF2-40B4-BE49-F238E27FC236}">
                <a16:creationId xmlns:a16="http://schemas.microsoft.com/office/drawing/2014/main" id="{968983EA-CC3F-48B2-A03F-A75DCC100A47}"/>
              </a:ext>
            </a:extLst>
          </p:cNvPr>
          <p:cNvSpPr/>
          <p:nvPr userDrawn="1"/>
        </p:nvSpPr>
        <p:spPr>
          <a:xfrm>
            <a:off x="0" y="-2"/>
            <a:ext cx="2586038" cy="3429001"/>
          </a:xfrm>
          <a:prstGeom prst="rect">
            <a:avLst/>
          </a:prstGeom>
          <a:solidFill>
            <a:srgbClr val="202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0" name="Rechteck 9">
            <a:extLst>
              <a:ext uri="{FF2B5EF4-FFF2-40B4-BE49-F238E27FC236}">
                <a16:creationId xmlns:a16="http://schemas.microsoft.com/office/drawing/2014/main" id="{3AE2EACE-A87B-4448-B57A-B0F8C02DF9FD}"/>
              </a:ext>
            </a:extLst>
          </p:cNvPr>
          <p:cNvSpPr/>
          <p:nvPr userDrawn="1"/>
        </p:nvSpPr>
        <p:spPr>
          <a:xfrm>
            <a:off x="0" y="3429000"/>
            <a:ext cx="2586038" cy="3429001"/>
          </a:xfrm>
          <a:prstGeom prst="rect">
            <a:avLst/>
          </a:prstGeom>
          <a:solidFill>
            <a:srgbClr val="E52F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1" name="Teilkreis 10">
            <a:extLst>
              <a:ext uri="{FF2B5EF4-FFF2-40B4-BE49-F238E27FC236}">
                <a16:creationId xmlns:a16="http://schemas.microsoft.com/office/drawing/2014/main" id="{7271E940-95DE-4BEE-82A3-B65BD334B5FF}"/>
              </a:ext>
            </a:extLst>
          </p:cNvPr>
          <p:cNvSpPr/>
          <p:nvPr userDrawn="1"/>
        </p:nvSpPr>
        <p:spPr>
          <a:xfrm>
            <a:off x="1027542" y="1316476"/>
            <a:ext cx="3168787" cy="4225049"/>
          </a:xfrm>
          <a:prstGeom prst="pie">
            <a:avLst>
              <a:gd name="adj1" fmla="val 5395151"/>
              <a:gd name="adj2" fmla="val 16200000"/>
            </a:avLst>
          </a:prstGeom>
          <a:noFill/>
          <a:ln w="825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dirty="0">
              <a:solidFill>
                <a:schemeClr val="tx1"/>
              </a:solidFill>
            </a:endParaRPr>
          </a:p>
        </p:txBody>
      </p:sp>
    </p:spTree>
    <p:extLst>
      <p:ext uri="{BB962C8B-B14F-4D97-AF65-F5344CB8AC3E}">
        <p14:creationId xmlns:p14="http://schemas.microsoft.com/office/powerpoint/2010/main" val="26596694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48309966-F56C-4AED-9DC3-2029DD90A5BC}"/>
              </a:ext>
            </a:extLst>
          </p:cNvPr>
          <p:cNvSpPr/>
          <p:nvPr/>
        </p:nvSpPr>
        <p:spPr>
          <a:xfrm>
            <a:off x="0" y="1"/>
            <a:ext cx="2586038" cy="6858000"/>
          </a:xfrm>
          <a:prstGeom prst="rect">
            <a:avLst/>
          </a:prstGeom>
          <a:solidFill>
            <a:srgbClr val="F6C9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4" name="Teilkreis 13">
            <a:extLst>
              <a:ext uri="{FF2B5EF4-FFF2-40B4-BE49-F238E27FC236}">
                <a16:creationId xmlns:a16="http://schemas.microsoft.com/office/drawing/2014/main" id="{EFE87031-E9C6-43EC-9A07-B75A3EB472A1}"/>
              </a:ext>
            </a:extLst>
          </p:cNvPr>
          <p:cNvSpPr/>
          <p:nvPr/>
        </p:nvSpPr>
        <p:spPr>
          <a:xfrm>
            <a:off x="1027542" y="1316476"/>
            <a:ext cx="3168787" cy="4225049"/>
          </a:xfrm>
          <a:prstGeom prst="pie">
            <a:avLst>
              <a:gd name="adj1" fmla="val 5395151"/>
              <a:gd name="adj2" fmla="val 16200000"/>
            </a:avLst>
          </a:prstGeom>
          <a:noFill/>
          <a:ln w="825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dirty="0">
              <a:solidFill>
                <a:schemeClr val="tx1"/>
              </a:solidFill>
            </a:endParaRPr>
          </a:p>
        </p:txBody>
      </p:sp>
      <p:sp>
        <p:nvSpPr>
          <p:cNvPr id="9" name="Titel 1">
            <a:extLst>
              <a:ext uri="{FF2B5EF4-FFF2-40B4-BE49-F238E27FC236}">
                <a16:creationId xmlns:a16="http://schemas.microsoft.com/office/drawing/2014/main" id="{6F702A6B-16FA-4D8A-BCE1-C9476A620AAB}"/>
              </a:ext>
            </a:extLst>
          </p:cNvPr>
          <p:cNvSpPr>
            <a:spLocks noGrp="1"/>
          </p:cNvSpPr>
          <p:nvPr>
            <p:ph type="title" hasCustomPrompt="1"/>
          </p:nvPr>
        </p:nvSpPr>
        <p:spPr>
          <a:xfrm>
            <a:off x="2846719" y="365126"/>
            <a:ext cx="5174982" cy="1325563"/>
          </a:xfrm>
          <a:prstGeom prst="rect">
            <a:avLst/>
          </a:prstGeom>
        </p:spPr>
        <p:txBody>
          <a:bodyPr>
            <a:noAutofit/>
          </a:bodyPr>
          <a:lstStyle>
            <a:lvl1pPr>
              <a:defRPr sz="3000"/>
            </a:lvl1pPr>
          </a:lstStyle>
          <a:p>
            <a:r>
              <a:rPr lang="de-DE" dirty="0"/>
              <a:t>Agenda</a:t>
            </a:r>
          </a:p>
        </p:txBody>
      </p:sp>
      <p:sp>
        <p:nvSpPr>
          <p:cNvPr id="10" name="Textplatzhalter 7">
            <a:extLst>
              <a:ext uri="{FF2B5EF4-FFF2-40B4-BE49-F238E27FC236}">
                <a16:creationId xmlns:a16="http://schemas.microsoft.com/office/drawing/2014/main" id="{F8C35DD1-5F4C-43B5-8E57-DFB37AB6E2E1}"/>
              </a:ext>
            </a:extLst>
          </p:cNvPr>
          <p:cNvSpPr>
            <a:spLocks noGrp="1"/>
          </p:cNvSpPr>
          <p:nvPr>
            <p:ph type="body" sz="quarter" idx="19" hasCustomPrompt="1"/>
          </p:nvPr>
        </p:nvSpPr>
        <p:spPr>
          <a:xfrm>
            <a:off x="2846717" y="1785669"/>
            <a:ext cx="5668631" cy="4391291"/>
          </a:xfrm>
        </p:spPr>
        <p:txBody>
          <a:bodyPr>
            <a:normAutofit/>
          </a:bodyPr>
          <a:lstStyle>
            <a:lvl1pPr marL="257175" marR="0" indent="-257175" algn="l" defTabSz="685800" rtl="0" eaLnBrk="1" fontAlgn="auto" latinLnBrk="0" hangingPunct="1">
              <a:lnSpc>
                <a:spcPct val="100000"/>
              </a:lnSpc>
              <a:spcBef>
                <a:spcPts val="750"/>
              </a:spcBef>
              <a:spcAft>
                <a:spcPts val="0"/>
              </a:spcAft>
              <a:buClrTx/>
              <a:buSzTx/>
              <a:buFont typeface="Arial" panose="020B0604020202020204" pitchFamily="34" charset="0"/>
              <a:buChar char="•"/>
              <a:tabLst/>
              <a:defRPr sz="1500">
                <a:latin typeface="+mj-lt"/>
              </a:defRPr>
            </a:lvl1pPr>
          </a:lstStyle>
          <a:p>
            <a:pPr lvl="0"/>
            <a:r>
              <a:rPr lang="de-DE" dirty="0"/>
              <a:t>Hier steht ein Punkt</a:t>
            </a:r>
          </a:p>
          <a:p>
            <a:pPr marL="257175" marR="0" lvl="0" indent="-257175" algn="l" defTabSz="685800" rtl="0" eaLnBrk="1" fontAlgn="auto" latinLnBrk="0" hangingPunct="1">
              <a:lnSpc>
                <a:spcPct val="100000"/>
              </a:lnSpc>
              <a:spcBef>
                <a:spcPts val="750"/>
              </a:spcBef>
              <a:spcAft>
                <a:spcPts val="0"/>
              </a:spcAft>
              <a:buClrTx/>
              <a:buSzTx/>
              <a:buFont typeface="Arial" panose="020B0604020202020204" pitchFamily="34" charset="0"/>
              <a:buChar char="•"/>
              <a:tabLst/>
              <a:defRPr/>
            </a:pPr>
            <a:r>
              <a:rPr lang="de-DE" dirty="0"/>
              <a:t>Hier steht ein Punkt</a:t>
            </a:r>
          </a:p>
          <a:p>
            <a:pPr marL="257175" marR="0" lvl="0" indent="-257175" algn="l" defTabSz="685800" rtl="0" eaLnBrk="1" fontAlgn="auto" latinLnBrk="0" hangingPunct="1">
              <a:lnSpc>
                <a:spcPct val="100000"/>
              </a:lnSpc>
              <a:spcBef>
                <a:spcPts val="750"/>
              </a:spcBef>
              <a:spcAft>
                <a:spcPts val="0"/>
              </a:spcAft>
              <a:buClrTx/>
              <a:buSzTx/>
              <a:buFont typeface="Arial" panose="020B0604020202020204" pitchFamily="34" charset="0"/>
              <a:buChar char="•"/>
              <a:tabLst/>
              <a:defRPr/>
            </a:pPr>
            <a:r>
              <a:rPr lang="de-DE" dirty="0"/>
              <a:t>Hier steht ein Punkt</a:t>
            </a:r>
          </a:p>
          <a:p>
            <a:pPr marL="257175" marR="0" lvl="0" indent="-257175" algn="l" defTabSz="685800" rtl="0" eaLnBrk="1" fontAlgn="auto" latinLnBrk="0" hangingPunct="1">
              <a:lnSpc>
                <a:spcPct val="100000"/>
              </a:lnSpc>
              <a:spcBef>
                <a:spcPts val="750"/>
              </a:spcBef>
              <a:spcAft>
                <a:spcPts val="0"/>
              </a:spcAft>
              <a:buClrTx/>
              <a:buSzTx/>
              <a:buFont typeface="Arial" panose="020B0604020202020204" pitchFamily="34" charset="0"/>
              <a:buChar char="•"/>
              <a:tabLst/>
              <a:defRPr/>
            </a:pPr>
            <a:r>
              <a:rPr lang="de-DE" dirty="0"/>
              <a:t>Hier steht ein Punkt</a:t>
            </a:r>
          </a:p>
          <a:p>
            <a:pPr marL="257175" marR="0" lvl="0" indent="-257175" algn="l" defTabSz="685800" rtl="0" eaLnBrk="1" fontAlgn="auto" latinLnBrk="0" hangingPunct="1">
              <a:lnSpc>
                <a:spcPct val="100000"/>
              </a:lnSpc>
              <a:spcBef>
                <a:spcPts val="750"/>
              </a:spcBef>
              <a:spcAft>
                <a:spcPts val="0"/>
              </a:spcAft>
              <a:buClrTx/>
              <a:buSzTx/>
              <a:buFont typeface="Arial" panose="020B0604020202020204" pitchFamily="34" charset="0"/>
              <a:buChar char="•"/>
              <a:tabLst/>
              <a:defRPr/>
            </a:pPr>
            <a:r>
              <a:rPr lang="de-DE" dirty="0"/>
              <a:t>Hier steht ein Punkt</a:t>
            </a:r>
          </a:p>
          <a:p>
            <a:pPr marL="257175" marR="0" lvl="0" indent="-257175" algn="l" defTabSz="685800" rtl="0" eaLnBrk="1" fontAlgn="auto" latinLnBrk="0" hangingPunct="1">
              <a:lnSpc>
                <a:spcPct val="100000"/>
              </a:lnSpc>
              <a:spcBef>
                <a:spcPts val="750"/>
              </a:spcBef>
              <a:spcAft>
                <a:spcPts val="0"/>
              </a:spcAft>
              <a:buClrTx/>
              <a:buSzTx/>
              <a:buFont typeface="Arial" panose="020B0604020202020204" pitchFamily="34" charset="0"/>
              <a:buChar char="•"/>
              <a:tabLst/>
              <a:defRPr/>
            </a:pPr>
            <a:r>
              <a:rPr lang="de-DE" dirty="0"/>
              <a:t> Hier steht ein Punkt</a:t>
            </a:r>
          </a:p>
          <a:p>
            <a:pPr lvl="0"/>
            <a:endParaRPr lang="de-DE" dirty="0"/>
          </a:p>
        </p:txBody>
      </p:sp>
      <p:sp>
        <p:nvSpPr>
          <p:cNvPr id="2" name="Datumsplatzhalter 1">
            <a:extLst>
              <a:ext uri="{FF2B5EF4-FFF2-40B4-BE49-F238E27FC236}">
                <a16:creationId xmlns:a16="http://schemas.microsoft.com/office/drawing/2014/main" id="{006D5D46-53F3-47DA-A0DC-6765379FBE3A}"/>
              </a:ext>
            </a:extLst>
          </p:cNvPr>
          <p:cNvSpPr>
            <a:spLocks noGrp="1"/>
          </p:cNvSpPr>
          <p:nvPr>
            <p:ph type="dt" sz="half" idx="20"/>
          </p:nvPr>
        </p:nvSpPr>
        <p:spPr/>
        <p:txBody>
          <a:bodyPr/>
          <a:lstStyle/>
          <a:p>
            <a:fld id="{6A3C2D2F-9B56-4142-A88F-46D745BED3F3}" type="datetime1">
              <a:rPr lang="de-DE" smtClean="0"/>
              <a:t>31.08.2020</a:t>
            </a:fld>
            <a:endParaRPr lang="de-DE" dirty="0"/>
          </a:p>
        </p:txBody>
      </p:sp>
      <p:sp>
        <p:nvSpPr>
          <p:cNvPr id="3" name="Fußzeilenplatzhalter 2">
            <a:extLst>
              <a:ext uri="{FF2B5EF4-FFF2-40B4-BE49-F238E27FC236}">
                <a16:creationId xmlns:a16="http://schemas.microsoft.com/office/drawing/2014/main" id="{84886A94-6F20-4C69-BBFB-5379AD7208D6}"/>
              </a:ext>
            </a:extLst>
          </p:cNvPr>
          <p:cNvSpPr>
            <a:spLocks noGrp="1"/>
          </p:cNvSpPr>
          <p:nvPr>
            <p:ph type="ftr" sz="quarter" idx="21"/>
          </p:nvPr>
        </p:nvSpPr>
        <p:spPr/>
        <p:txBody>
          <a:bodyPr/>
          <a:lstStyle/>
          <a:p>
            <a:endParaRPr lang="de-DE" dirty="0"/>
          </a:p>
        </p:txBody>
      </p:sp>
      <p:sp>
        <p:nvSpPr>
          <p:cNvPr id="8" name="Foliennummernplatzhalter 7">
            <a:extLst>
              <a:ext uri="{FF2B5EF4-FFF2-40B4-BE49-F238E27FC236}">
                <a16:creationId xmlns:a16="http://schemas.microsoft.com/office/drawing/2014/main" id="{9EFF9E7B-4F51-410C-888C-208DFC294571}"/>
              </a:ext>
            </a:extLst>
          </p:cNvPr>
          <p:cNvSpPr>
            <a:spLocks noGrp="1"/>
          </p:cNvSpPr>
          <p:nvPr>
            <p:ph type="sldNum" sz="quarter" idx="22"/>
          </p:nvPr>
        </p:nvSpPr>
        <p:spPr/>
        <p:txBody>
          <a:bodyPr/>
          <a:lstStyle/>
          <a:p>
            <a:fld id="{096776BD-8EC8-4638-91DB-0945096743CB}" type="slidenum">
              <a:rPr lang="de-DE" smtClean="0"/>
              <a:pPr/>
              <a:t>‹Nr.›</a:t>
            </a:fld>
            <a:endParaRPr lang="de-DE" dirty="0"/>
          </a:p>
        </p:txBody>
      </p:sp>
    </p:spTree>
    <p:extLst>
      <p:ext uri="{BB962C8B-B14F-4D97-AF65-F5344CB8AC3E}">
        <p14:creationId xmlns:p14="http://schemas.microsoft.com/office/powerpoint/2010/main" val="14179467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normAutofit/>
          </a:bodyPr>
          <a:lstStyle>
            <a:lvl1pPr>
              <a:defRPr sz="2000"/>
            </a:lvl1pPr>
            <a:lvl2pPr>
              <a:defRPr sz="2000"/>
            </a:lvl2pPr>
            <a:lvl3pPr>
              <a:defRPr sz="2000"/>
            </a:lvl3pPr>
            <a:lvl4pPr>
              <a:defRPr sz="2000"/>
            </a:lvl4pPr>
            <a:lvl5pPr>
              <a:defRPr sz="200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444AD676-BC51-4403-BE2F-FCECD1F30B1E}" type="datetime1">
              <a:rPr lang="de-DE" noProof="0" smtClean="0"/>
              <a:t>31.08.2020</a:t>
            </a:fld>
            <a:endParaRPr lang="en-US" noProof="0"/>
          </a:p>
        </p:txBody>
      </p:sp>
      <p:sp>
        <p:nvSpPr>
          <p:cNvPr id="5" name="Fußzeilenplatzhalter 4"/>
          <p:cNvSpPr>
            <a:spLocks noGrp="1"/>
          </p:cNvSpPr>
          <p:nvPr>
            <p:ph type="ftr" sz="quarter" idx="11"/>
          </p:nvPr>
        </p:nvSpPr>
        <p:spPr/>
        <p:txBody>
          <a:bodyPr/>
          <a:lstStyle/>
          <a:p>
            <a:r>
              <a:rPr lang="de-DE"/>
              <a:t>Neue Guidelines - Info für Schiedsrichter   -© Jürgen Scharoff-</a:t>
            </a:r>
            <a:endParaRPr lang="en-US" dirty="0"/>
          </a:p>
        </p:txBody>
      </p:sp>
      <p:sp>
        <p:nvSpPr>
          <p:cNvPr id="6" name="Foliennummernplatzhalter 5"/>
          <p:cNvSpPr>
            <a:spLocks noGrp="1"/>
          </p:cNvSpPr>
          <p:nvPr>
            <p:ph type="sldNum" sz="quarter" idx="12"/>
          </p:nvPr>
        </p:nvSpPr>
        <p:spPr/>
        <p:txBody>
          <a:bodyPr/>
          <a:lstStyle/>
          <a:p>
            <a:fld id="{D9060380-A891-4F09-96D7-DC3EA9B717F2}" type="slidenum">
              <a:rPr lang="en-US" noProof="0" smtClean="0"/>
              <a:t>‹Nr.›</a:t>
            </a:fld>
            <a:endParaRPr lang="en-US" noProof="0"/>
          </a:p>
        </p:txBody>
      </p:sp>
    </p:spTree>
    <p:extLst>
      <p:ext uri="{BB962C8B-B14F-4D97-AF65-F5344CB8AC3E}">
        <p14:creationId xmlns:p14="http://schemas.microsoft.com/office/powerpoint/2010/main" val="41471603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 bearbeiten</a:t>
            </a:r>
          </a:p>
        </p:txBody>
      </p:sp>
      <p:sp>
        <p:nvSpPr>
          <p:cNvPr id="4" name="Datumsplatzhalter 3"/>
          <p:cNvSpPr>
            <a:spLocks noGrp="1"/>
          </p:cNvSpPr>
          <p:nvPr>
            <p:ph type="dt" sz="half" idx="10"/>
          </p:nvPr>
        </p:nvSpPr>
        <p:spPr/>
        <p:txBody>
          <a:bodyPr/>
          <a:lstStyle/>
          <a:p>
            <a:fld id="{6165A862-63EF-42FA-937B-4FFCAF271213}" type="datetime1">
              <a:rPr lang="de-DE" smtClean="0"/>
              <a:t>31.08.2020</a:t>
            </a:fld>
            <a:endParaRPr lang="de-DE"/>
          </a:p>
        </p:txBody>
      </p:sp>
      <p:sp>
        <p:nvSpPr>
          <p:cNvPr id="5" name="Fußzeilenplatzhalter 4"/>
          <p:cNvSpPr>
            <a:spLocks noGrp="1"/>
          </p:cNvSpPr>
          <p:nvPr>
            <p:ph type="ftr" sz="quarter" idx="11"/>
          </p:nvPr>
        </p:nvSpPr>
        <p:spPr/>
        <p:txBody>
          <a:bodyPr/>
          <a:lstStyle/>
          <a:p>
            <a:r>
              <a:rPr lang="de-DE"/>
              <a:t>Neue Guidelines - Info für Schiedsrichter   -© Jürgen Scharoff-</a:t>
            </a:r>
            <a:endParaRPr lang="de-DE" dirty="0"/>
          </a:p>
        </p:txBody>
      </p:sp>
      <p:sp>
        <p:nvSpPr>
          <p:cNvPr id="6" name="Foliennummernplatzhalter 5"/>
          <p:cNvSpPr>
            <a:spLocks noGrp="1"/>
          </p:cNvSpPr>
          <p:nvPr>
            <p:ph type="sldNum" sz="quarter" idx="12"/>
          </p:nvPr>
        </p:nvSpPr>
        <p:spPr/>
        <p:txBody>
          <a:bodyPr/>
          <a:lstStyle/>
          <a:p>
            <a:fld id="{D9060380-A891-4F09-96D7-DC3EA9B717F2}" type="slidenum">
              <a:rPr lang="de-DE" smtClean="0"/>
              <a:t>‹Nr.›</a:t>
            </a:fld>
            <a:endParaRPr lang="de-DE"/>
          </a:p>
        </p:txBody>
      </p:sp>
    </p:spTree>
    <p:extLst>
      <p:ext uri="{BB962C8B-B14F-4D97-AF65-F5344CB8AC3E}">
        <p14:creationId xmlns:p14="http://schemas.microsoft.com/office/powerpoint/2010/main" val="20747471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46D51A32-BBA5-45E6-AFC8-BE9C3BAC2812}" type="datetime1">
              <a:rPr lang="de-DE" smtClean="0"/>
              <a:t>31.08.2020</a:t>
            </a:fld>
            <a:endParaRPr lang="de-DE"/>
          </a:p>
        </p:txBody>
      </p:sp>
      <p:sp>
        <p:nvSpPr>
          <p:cNvPr id="6" name="Fußzeilenplatzhalter 5"/>
          <p:cNvSpPr>
            <a:spLocks noGrp="1"/>
          </p:cNvSpPr>
          <p:nvPr>
            <p:ph type="ftr" sz="quarter" idx="11"/>
          </p:nvPr>
        </p:nvSpPr>
        <p:spPr/>
        <p:txBody>
          <a:bodyPr/>
          <a:lstStyle/>
          <a:p>
            <a:r>
              <a:rPr lang="de-DE"/>
              <a:t>Neue Guidelines - Info für Schiedsrichter   -© Jürgen Scharoff-</a:t>
            </a:r>
          </a:p>
        </p:txBody>
      </p:sp>
      <p:sp>
        <p:nvSpPr>
          <p:cNvPr id="7" name="Foliennummernplatzhalter 6"/>
          <p:cNvSpPr>
            <a:spLocks noGrp="1"/>
          </p:cNvSpPr>
          <p:nvPr>
            <p:ph type="sldNum" sz="quarter" idx="12"/>
          </p:nvPr>
        </p:nvSpPr>
        <p:spPr/>
        <p:txBody>
          <a:bodyPr/>
          <a:lstStyle/>
          <a:p>
            <a:fld id="{D9060380-A891-4F09-96D7-DC3EA9B717F2}" type="slidenum">
              <a:rPr lang="de-DE" smtClean="0"/>
              <a:t>‹Nr.›</a:t>
            </a:fld>
            <a:endParaRPr lang="de-DE"/>
          </a:p>
        </p:txBody>
      </p:sp>
    </p:spTree>
    <p:extLst>
      <p:ext uri="{BB962C8B-B14F-4D97-AF65-F5344CB8AC3E}">
        <p14:creationId xmlns:p14="http://schemas.microsoft.com/office/powerpoint/2010/main" val="8872615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0F0FDC29-381F-4327-87DC-E38E4557A455}" type="datetime1">
              <a:rPr lang="de-DE" smtClean="0"/>
              <a:t>31.08.2020</a:t>
            </a:fld>
            <a:endParaRPr lang="de-DE"/>
          </a:p>
        </p:txBody>
      </p:sp>
      <p:sp>
        <p:nvSpPr>
          <p:cNvPr id="8" name="Fußzeilenplatzhalter 7"/>
          <p:cNvSpPr>
            <a:spLocks noGrp="1"/>
          </p:cNvSpPr>
          <p:nvPr>
            <p:ph type="ftr" sz="quarter" idx="11"/>
          </p:nvPr>
        </p:nvSpPr>
        <p:spPr/>
        <p:txBody>
          <a:bodyPr/>
          <a:lstStyle/>
          <a:p>
            <a:r>
              <a:rPr lang="de-DE"/>
              <a:t>Neue Guidelines - Info für Schiedsrichter   -© Jürgen Scharoff-</a:t>
            </a:r>
          </a:p>
        </p:txBody>
      </p:sp>
      <p:sp>
        <p:nvSpPr>
          <p:cNvPr id="9" name="Foliennummernplatzhalter 8"/>
          <p:cNvSpPr>
            <a:spLocks noGrp="1"/>
          </p:cNvSpPr>
          <p:nvPr>
            <p:ph type="sldNum" sz="quarter" idx="12"/>
          </p:nvPr>
        </p:nvSpPr>
        <p:spPr/>
        <p:txBody>
          <a:bodyPr/>
          <a:lstStyle/>
          <a:p>
            <a:fld id="{D9060380-A891-4F09-96D7-DC3EA9B717F2}" type="slidenum">
              <a:rPr lang="de-DE" smtClean="0"/>
              <a:t>‹Nr.›</a:t>
            </a:fld>
            <a:endParaRPr lang="de-DE"/>
          </a:p>
        </p:txBody>
      </p:sp>
    </p:spTree>
    <p:extLst>
      <p:ext uri="{BB962C8B-B14F-4D97-AF65-F5344CB8AC3E}">
        <p14:creationId xmlns:p14="http://schemas.microsoft.com/office/powerpoint/2010/main" val="29837927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EE027E69-6449-40BF-B205-631EE36F92C0}" type="datetime1">
              <a:rPr lang="de-DE" smtClean="0"/>
              <a:t>31.08.2020</a:t>
            </a:fld>
            <a:endParaRPr lang="de-DE"/>
          </a:p>
        </p:txBody>
      </p:sp>
      <p:sp>
        <p:nvSpPr>
          <p:cNvPr id="4" name="Fußzeilenplatzhalter 3"/>
          <p:cNvSpPr>
            <a:spLocks noGrp="1"/>
          </p:cNvSpPr>
          <p:nvPr>
            <p:ph type="ftr" sz="quarter" idx="11"/>
          </p:nvPr>
        </p:nvSpPr>
        <p:spPr/>
        <p:txBody>
          <a:bodyPr/>
          <a:lstStyle/>
          <a:p>
            <a:r>
              <a:rPr lang="de-DE"/>
              <a:t>Neue Guidelines - Info für Schiedsrichter   -© Jürgen Scharoff-</a:t>
            </a:r>
          </a:p>
        </p:txBody>
      </p:sp>
      <p:sp>
        <p:nvSpPr>
          <p:cNvPr id="5" name="Foliennummernplatzhalter 4"/>
          <p:cNvSpPr>
            <a:spLocks noGrp="1"/>
          </p:cNvSpPr>
          <p:nvPr>
            <p:ph type="sldNum" sz="quarter" idx="12"/>
          </p:nvPr>
        </p:nvSpPr>
        <p:spPr/>
        <p:txBody>
          <a:bodyPr/>
          <a:lstStyle/>
          <a:p>
            <a:fld id="{D9060380-A891-4F09-96D7-DC3EA9B717F2}" type="slidenum">
              <a:rPr lang="de-DE" smtClean="0"/>
              <a:t>‹Nr.›</a:t>
            </a:fld>
            <a:endParaRPr lang="de-DE"/>
          </a:p>
        </p:txBody>
      </p:sp>
    </p:spTree>
    <p:extLst>
      <p:ext uri="{BB962C8B-B14F-4D97-AF65-F5344CB8AC3E}">
        <p14:creationId xmlns:p14="http://schemas.microsoft.com/office/powerpoint/2010/main" val="39730906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389F7929-CF01-4DD9-BA6A-FE259F596661}" type="datetime1">
              <a:rPr lang="de-DE" smtClean="0"/>
              <a:t>31.08.2020</a:t>
            </a:fld>
            <a:endParaRPr lang="de-DE"/>
          </a:p>
        </p:txBody>
      </p:sp>
      <p:sp>
        <p:nvSpPr>
          <p:cNvPr id="3" name="Fußzeilenplatzhalter 2"/>
          <p:cNvSpPr>
            <a:spLocks noGrp="1"/>
          </p:cNvSpPr>
          <p:nvPr>
            <p:ph type="ftr" sz="quarter" idx="11"/>
          </p:nvPr>
        </p:nvSpPr>
        <p:spPr/>
        <p:txBody>
          <a:bodyPr/>
          <a:lstStyle/>
          <a:p>
            <a:r>
              <a:rPr lang="de-DE"/>
              <a:t>Neue Guidelines - Info für Schiedsrichter   -© Jürgen Scharoff-</a:t>
            </a:r>
          </a:p>
        </p:txBody>
      </p:sp>
      <p:sp>
        <p:nvSpPr>
          <p:cNvPr id="4" name="Foliennummernplatzhalter 3"/>
          <p:cNvSpPr>
            <a:spLocks noGrp="1"/>
          </p:cNvSpPr>
          <p:nvPr>
            <p:ph type="sldNum" sz="quarter" idx="12"/>
          </p:nvPr>
        </p:nvSpPr>
        <p:spPr/>
        <p:txBody>
          <a:bodyPr/>
          <a:lstStyle/>
          <a:p>
            <a:fld id="{D9060380-A891-4F09-96D7-DC3EA9B717F2}" type="slidenum">
              <a:rPr lang="de-DE" smtClean="0"/>
              <a:t>‹Nr.›</a:t>
            </a:fld>
            <a:endParaRPr lang="de-DE"/>
          </a:p>
        </p:txBody>
      </p:sp>
    </p:spTree>
    <p:extLst>
      <p:ext uri="{BB962C8B-B14F-4D97-AF65-F5344CB8AC3E}">
        <p14:creationId xmlns:p14="http://schemas.microsoft.com/office/powerpoint/2010/main" val="24480921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p>
            <a:fld id="{F1196190-68E5-492D-8AE2-55152E5598C2}" type="datetime1">
              <a:rPr lang="de-DE" smtClean="0"/>
              <a:t>31.08.2020</a:t>
            </a:fld>
            <a:endParaRPr lang="de-DE"/>
          </a:p>
        </p:txBody>
      </p:sp>
      <p:sp>
        <p:nvSpPr>
          <p:cNvPr id="6" name="Fußzeilenplatzhalter 5"/>
          <p:cNvSpPr>
            <a:spLocks noGrp="1"/>
          </p:cNvSpPr>
          <p:nvPr>
            <p:ph type="ftr" sz="quarter" idx="11"/>
          </p:nvPr>
        </p:nvSpPr>
        <p:spPr/>
        <p:txBody>
          <a:bodyPr/>
          <a:lstStyle/>
          <a:p>
            <a:r>
              <a:rPr lang="de-DE"/>
              <a:t>Neue Guidelines - Info für Schiedsrichter   -© Jürgen Scharoff-</a:t>
            </a:r>
          </a:p>
        </p:txBody>
      </p:sp>
      <p:sp>
        <p:nvSpPr>
          <p:cNvPr id="7" name="Foliennummernplatzhalter 6"/>
          <p:cNvSpPr>
            <a:spLocks noGrp="1"/>
          </p:cNvSpPr>
          <p:nvPr>
            <p:ph type="sldNum" sz="quarter" idx="12"/>
          </p:nvPr>
        </p:nvSpPr>
        <p:spPr/>
        <p:txBody>
          <a:bodyPr/>
          <a:lstStyle/>
          <a:p>
            <a:fld id="{D9060380-A891-4F09-96D7-DC3EA9B717F2}" type="slidenum">
              <a:rPr lang="de-DE" smtClean="0"/>
              <a:t>‹Nr.›</a:t>
            </a:fld>
            <a:endParaRPr lang="de-DE"/>
          </a:p>
        </p:txBody>
      </p:sp>
    </p:spTree>
    <p:extLst>
      <p:ext uri="{BB962C8B-B14F-4D97-AF65-F5344CB8AC3E}">
        <p14:creationId xmlns:p14="http://schemas.microsoft.com/office/powerpoint/2010/main" val="29392380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p>
            <a:fld id="{8BEFDBA4-87F3-4A74-968D-70616F91729B}" type="datetime1">
              <a:rPr lang="de-DE" smtClean="0"/>
              <a:t>31.08.2020</a:t>
            </a:fld>
            <a:endParaRPr lang="de-DE"/>
          </a:p>
        </p:txBody>
      </p:sp>
      <p:sp>
        <p:nvSpPr>
          <p:cNvPr id="6" name="Fußzeilenplatzhalter 5"/>
          <p:cNvSpPr>
            <a:spLocks noGrp="1"/>
          </p:cNvSpPr>
          <p:nvPr>
            <p:ph type="ftr" sz="quarter" idx="11"/>
          </p:nvPr>
        </p:nvSpPr>
        <p:spPr/>
        <p:txBody>
          <a:bodyPr/>
          <a:lstStyle/>
          <a:p>
            <a:r>
              <a:rPr lang="de-DE"/>
              <a:t>Neue Guidelines - Info für Schiedsrichter   -© Jürgen Scharoff-</a:t>
            </a:r>
          </a:p>
        </p:txBody>
      </p:sp>
      <p:sp>
        <p:nvSpPr>
          <p:cNvPr id="7" name="Foliennummernplatzhalter 6"/>
          <p:cNvSpPr>
            <a:spLocks noGrp="1"/>
          </p:cNvSpPr>
          <p:nvPr>
            <p:ph type="sldNum" sz="quarter" idx="12"/>
          </p:nvPr>
        </p:nvSpPr>
        <p:spPr/>
        <p:txBody>
          <a:bodyPr/>
          <a:lstStyle/>
          <a:p>
            <a:fld id="{D9060380-A891-4F09-96D7-DC3EA9B717F2}" type="slidenum">
              <a:rPr lang="de-DE" smtClean="0"/>
              <a:t>‹Nr.›</a:t>
            </a:fld>
            <a:endParaRPr lang="de-DE"/>
          </a:p>
        </p:txBody>
      </p:sp>
    </p:spTree>
    <p:extLst>
      <p:ext uri="{BB962C8B-B14F-4D97-AF65-F5344CB8AC3E}">
        <p14:creationId xmlns:p14="http://schemas.microsoft.com/office/powerpoint/2010/main" val="34636544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67544" y="152636"/>
            <a:ext cx="6951682" cy="792088"/>
          </a:xfrm>
          <a:prstGeom prst="rect">
            <a:avLst/>
          </a:prstGeom>
        </p:spPr>
        <p:txBody>
          <a:bodyPr vert="horz" lIns="91440" tIns="45720" rIns="91440" bIns="45720" rtlCol="0" anchor="ctr">
            <a:noAutofit/>
          </a:bodyPr>
          <a:lstStyle/>
          <a:p>
            <a:r>
              <a:rPr lang="de-DE" dirty="0"/>
              <a:t>Titelmasterformat durch Klicken bearbeiten</a:t>
            </a:r>
            <a:br>
              <a:rPr lang="de-DE" dirty="0"/>
            </a:br>
            <a:endParaRPr lang="de-DE" dirty="0"/>
          </a:p>
        </p:txBody>
      </p:sp>
      <p:sp>
        <p:nvSpPr>
          <p:cNvPr id="3" name="Textplatzhalter 2"/>
          <p:cNvSpPr>
            <a:spLocks noGrp="1"/>
          </p:cNvSpPr>
          <p:nvPr>
            <p:ph type="body" idx="1"/>
          </p:nvPr>
        </p:nvSpPr>
        <p:spPr>
          <a:xfrm>
            <a:off x="457200" y="1268760"/>
            <a:ext cx="8229600" cy="4857403"/>
          </a:xfrm>
          <a:prstGeom prst="rect">
            <a:avLst/>
          </a:prstGeom>
        </p:spPr>
        <p:txBody>
          <a:bodyPr vert="horz" lIns="91440" tIns="45720" rIns="91440" bIns="45720" rtlCol="0">
            <a:normAutofit/>
          </a:bodyPr>
          <a:lstStyle/>
          <a:p>
            <a:pPr lvl="0"/>
            <a:r>
              <a:rPr lang="en-US" noProof="0"/>
              <a:t>Textmasterformat bearbeiten</a:t>
            </a:r>
          </a:p>
          <a:p>
            <a:pPr lvl="1"/>
            <a:r>
              <a:rPr lang="en-US" noProof="0"/>
              <a:t>Zweite Ebene</a:t>
            </a:r>
          </a:p>
          <a:p>
            <a:pPr lvl="2"/>
            <a:r>
              <a:rPr lang="en-US" noProof="0"/>
              <a:t>Dritte Ebene</a:t>
            </a:r>
          </a:p>
          <a:p>
            <a:pPr lvl="3"/>
            <a:r>
              <a:rPr lang="en-US" noProof="0"/>
              <a:t>Vierte Ebene</a:t>
            </a:r>
          </a:p>
          <a:p>
            <a:pPr lvl="4"/>
            <a:r>
              <a:rPr lang="en-US" noProof="0"/>
              <a:t>Fünfte Ebene</a:t>
            </a:r>
          </a:p>
        </p:txBody>
      </p:sp>
      <p:sp>
        <p:nvSpPr>
          <p:cNvPr id="4" name="Datumsplatzhalter 3"/>
          <p:cNvSpPr>
            <a:spLocks noGrp="1"/>
          </p:cNvSpPr>
          <p:nvPr>
            <p:ph type="dt" sz="half" idx="2"/>
          </p:nvPr>
        </p:nvSpPr>
        <p:spPr>
          <a:xfrm>
            <a:off x="457200" y="6525344"/>
            <a:ext cx="1018456" cy="216024"/>
          </a:xfrm>
          <a:prstGeom prst="rect">
            <a:avLst/>
          </a:prstGeom>
        </p:spPr>
        <p:txBody>
          <a:bodyPr vert="horz" lIns="91440" tIns="45720" rIns="91440" bIns="45720" rtlCol="0" anchor="ctr"/>
          <a:lstStyle>
            <a:lvl1pPr algn="l">
              <a:defRPr sz="1200">
                <a:solidFill>
                  <a:schemeClr val="tx1">
                    <a:tint val="75000"/>
                  </a:schemeClr>
                </a:solidFill>
                <a:latin typeface="+mj-lt"/>
              </a:defRPr>
            </a:lvl1pPr>
          </a:lstStyle>
          <a:p>
            <a:fld id="{98D64CA3-2B9F-468D-9302-755D8D5A8CBD}" type="datetime1">
              <a:rPr lang="de-DE" noProof="0" smtClean="0"/>
              <a:t>31.08.2020</a:t>
            </a:fld>
            <a:endParaRPr lang="en-US" noProof="0"/>
          </a:p>
        </p:txBody>
      </p:sp>
      <p:sp>
        <p:nvSpPr>
          <p:cNvPr id="5" name="Fußzeilenplatzhalter 4"/>
          <p:cNvSpPr>
            <a:spLocks noGrp="1"/>
          </p:cNvSpPr>
          <p:nvPr>
            <p:ph type="ftr" sz="quarter" idx="3"/>
          </p:nvPr>
        </p:nvSpPr>
        <p:spPr>
          <a:xfrm>
            <a:off x="1547663" y="6525344"/>
            <a:ext cx="6200579" cy="216024"/>
          </a:xfrm>
          <a:prstGeom prst="rect">
            <a:avLst/>
          </a:prstGeom>
        </p:spPr>
        <p:txBody>
          <a:bodyPr vert="horz" lIns="91440" tIns="45720" rIns="91440" bIns="45720" rtlCol="0" anchor="ctr"/>
          <a:lstStyle>
            <a:lvl1pPr algn="ctr">
              <a:defRPr sz="1200">
                <a:solidFill>
                  <a:schemeClr val="tx1">
                    <a:tint val="75000"/>
                  </a:schemeClr>
                </a:solidFill>
                <a:latin typeface="+mj-lt"/>
              </a:defRPr>
            </a:lvl1pPr>
          </a:lstStyle>
          <a:p>
            <a:r>
              <a:rPr lang="de-DE"/>
              <a:t>Neue Guidelines - Info für Schiedsrichter   -© Jürgen Scharoff-</a:t>
            </a:r>
            <a:endParaRPr lang="en-US" dirty="0"/>
          </a:p>
        </p:txBody>
      </p:sp>
      <p:sp>
        <p:nvSpPr>
          <p:cNvPr id="6" name="Foliennummernplatzhalter 5"/>
          <p:cNvSpPr>
            <a:spLocks noGrp="1"/>
          </p:cNvSpPr>
          <p:nvPr>
            <p:ph type="sldNum" sz="quarter" idx="4"/>
          </p:nvPr>
        </p:nvSpPr>
        <p:spPr>
          <a:xfrm>
            <a:off x="7884368" y="6525344"/>
            <a:ext cx="802432" cy="216024"/>
          </a:xfrm>
          <a:prstGeom prst="rect">
            <a:avLst/>
          </a:prstGeom>
        </p:spPr>
        <p:txBody>
          <a:bodyPr vert="horz" lIns="91440" tIns="45720" rIns="91440" bIns="45720" rtlCol="0" anchor="ctr"/>
          <a:lstStyle>
            <a:lvl1pPr algn="r">
              <a:defRPr sz="1200">
                <a:solidFill>
                  <a:schemeClr val="tx1">
                    <a:tint val="75000"/>
                  </a:schemeClr>
                </a:solidFill>
                <a:latin typeface="+mj-lt"/>
              </a:defRPr>
            </a:lvl1pPr>
          </a:lstStyle>
          <a:p>
            <a:fld id="{D9060380-A891-4F09-96D7-DC3EA9B717F2}" type="slidenum">
              <a:rPr lang="en-US" noProof="0" smtClean="0"/>
              <a:pPr/>
              <a:t>‹Nr.›</a:t>
            </a:fld>
            <a:endParaRPr lang="en-US" noProof="0"/>
          </a:p>
        </p:txBody>
      </p:sp>
      <p:cxnSp>
        <p:nvCxnSpPr>
          <p:cNvPr id="10" name="Gerade Verbindung 9"/>
          <p:cNvCxnSpPr/>
          <p:nvPr userDrawn="1"/>
        </p:nvCxnSpPr>
        <p:spPr>
          <a:xfrm>
            <a:off x="107504" y="985590"/>
            <a:ext cx="885698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 name="Gerade Verbindung 10"/>
          <p:cNvCxnSpPr/>
          <p:nvPr userDrawn="1"/>
        </p:nvCxnSpPr>
        <p:spPr>
          <a:xfrm>
            <a:off x="182091" y="6381328"/>
            <a:ext cx="8856984"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12" name="Picture 23" descr="dhblogo"/>
          <p:cNvPicPr>
            <a:picLocks noChangeAspect="1" noChangeArrowheads="1"/>
          </p:cNvPicPr>
          <p:nvPr userDrawn="1"/>
        </p:nvPicPr>
        <p:blipFill>
          <a:blip r:embed="rId16">
            <a:extLst>
              <a:ext uri="{28A0092B-C50C-407E-A947-70E740481C1C}">
                <a14:useLocalDpi xmlns:a14="http://schemas.microsoft.com/office/drawing/2010/main" val="0"/>
              </a:ext>
            </a:extLst>
          </a:blip>
          <a:srcRect b="10670"/>
          <a:stretch>
            <a:fillRect/>
          </a:stretch>
        </p:blipFill>
        <p:spPr bwMode="auto">
          <a:xfrm>
            <a:off x="7419226" y="0"/>
            <a:ext cx="169227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66589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3" r:id="rId14"/>
  </p:sldLayoutIdLst>
  <p:hf hdr="0"/>
  <p:txStyles>
    <p:titleStyle>
      <a:lvl1pPr algn="l"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j-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j-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j-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j-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g"/><Relationship Id="rId1" Type="http://schemas.microsoft.com/office/2007/relationships/media" Target="../media/media1.mp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2" Type="http://schemas.openxmlformats.org/officeDocument/2006/relationships/hyperlink" Target="https://www.handballkreis-guetersloh.de/2020/07/27/freundschaftsspiele_ja_nein/"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30.wmf"/></Relationships>
</file>

<file path=ppt/slides/_rels/slide4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mailto:ansetzerjugend@hk-guetersloh.de"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mailto:sransetzungen@handballwestfalen.de" TargetMode="External"/><Relationship Id="rId5" Type="http://schemas.openxmlformats.org/officeDocument/2006/relationships/hyperlink" Target="mailto:fwbrink@t-online.de" TargetMode="External"/><Relationship Id="rId4" Type="http://schemas.openxmlformats.org/officeDocument/2006/relationships/hyperlink" Target="mailto:ansetzersenioren@hk-guetersloh.de"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49262360-ED49-4A78-935A-39153B0704F1}"/>
              </a:ext>
            </a:extLst>
          </p:cNvPr>
          <p:cNvPicPr>
            <a:picLocks noChangeAspect="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08520" y="0"/>
            <a:ext cx="10291020" cy="685800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
        <p:nvSpPr>
          <p:cNvPr id="10" name="Textfeld 9">
            <a:extLst>
              <a:ext uri="{FF2B5EF4-FFF2-40B4-BE49-F238E27FC236}">
                <a16:creationId xmlns:a16="http://schemas.microsoft.com/office/drawing/2014/main" id="{73C57120-B62F-44B1-9261-DA1BD77F341B}"/>
              </a:ext>
            </a:extLst>
          </p:cNvPr>
          <p:cNvSpPr txBox="1"/>
          <p:nvPr/>
        </p:nvSpPr>
        <p:spPr>
          <a:xfrm>
            <a:off x="1691680" y="1484784"/>
            <a:ext cx="6405650" cy="3754874"/>
          </a:xfrm>
          <a:prstGeom prst="rect">
            <a:avLst/>
          </a:prstGeom>
          <a:solidFill>
            <a:schemeClr val="accent6">
              <a:lumMod val="75000"/>
              <a:alpha val="36000"/>
            </a:schemeClr>
          </a:solidFill>
          <a:ln>
            <a:noFill/>
          </a:ln>
        </p:spPr>
        <p:txBody>
          <a:bodyPr wrap="square" rtlCol="0">
            <a:spAutoFit/>
          </a:bodyPr>
          <a:lstStyle/>
          <a:p>
            <a:pPr algn="ctr"/>
            <a:r>
              <a:rPr lang="de-DE" sz="4400" b="1" dirty="0"/>
              <a:t>Erster</a:t>
            </a:r>
          </a:p>
          <a:p>
            <a:pPr algn="ctr"/>
            <a:r>
              <a:rPr lang="de-DE" sz="4400" b="1" dirty="0"/>
              <a:t>Schiedsrichterlehrabend </a:t>
            </a:r>
          </a:p>
          <a:p>
            <a:pPr algn="ctr"/>
            <a:r>
              <a:rPr lang="de-DE" sz="4400" b="1" dirty="0"/>
              <a:t>im Handballkreis Gütersloh</a:t>
            </a:r>
          </a:p>
          <a:p>
            <a:pPr algn="ctr"/>
            <a:r>
              <a:rPr lang="de-DE" sz="4400" b="1" dirty="0"/>
              <a:t>am 28. August 2020</a:t>
            </a:r>
          </a:p>
          <a:p>
            <a:endParaRPr lang="de-DE" dirty="0"/>
          </a:p>
        </p:txBody>
      </p:sp>
    </p:spTree>
    <p:extLst>
      <p:ext uri="{BB962C8B-B14F-4D97-AF65-F5344CB8AC3E}">
        <p14:creationId xmlns:p14="http://schemas.microsoft.com/office/powerpoint/2010/main" val="10788518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C7FE961C-670A-4372-83BC-60FA886946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3688" y="1052736"/>
            <a:ext cx="5387807" cy="4084674"/>
          </a:xfrm>
          <a:prstGeom prst="rect">
            <a:avLst/>
          </a:prstGeom>
        </p:spPr>
      </p:pic>
      <p:sp>
        <p:nvSpPr>
          <p:cNvPr id="2" name="Rechteck 1">
            <a:extLst>
              <a:ext uri="{FF2B5EF4-FFF2-40B4-BE49-F238E27FC236}">
                <a16:creationId xmlns:a16="http://schemas.microsoft.com/office/drawing/2014/main" id="{EFDF489C-A017-4061-A5D2-18F7E61912D7}"/>
              </a:ext>
            </a:extLst>
          </p:cNvPr>
          <p:cNvSpPr/>
          <p:nvPr/>
        </p:nvSpPr>
        <p:spPr>
          <a:xfrm>
            <a:off x="611560" y="5373216"/>
            <a:ext cx="8136904" cy="646331"/>
          </a:xfrm>
          <a:prstGeom prst="rect">
            <a:avLst/>
          </a:prstGeom>
        </p:spPr>
        <p:txBody>
          <a:bodyPr wrap="square">
            <a:spAutoFit/>
          </a:bodyPr>
          <a:lstStyle/>
          <a:p>
            <a:r>
              <a:rPr lang="de-DE" dirty="0"/>
              <a:t>An dieser Stelle im </a:t>
            </a:r>
            <a:r>
              <a:rPr lang="de-DE" dirty="0" err="1"/>
              <a:t>Personenaccount</a:t>
            </a:r>
            <a:r>
              <a:rPr lang="de-DE" dirty="0"/>
              <a:t> müssen die Haken </a:t>
            </a:r>
            <a:r>
              <a:rPr lang="de-DE" b="1" u="sng" dirty="0"/>
              <a:t>raus</a:t>
            </a:r>
            <a:r>
              <a:rPr lang="de-DE" dirty="0"/>
              <a:t>, damit es funktioniert. </a:t>
            </a:r>
          </a:p>
          <a:p>
            <a:r>
              <a:rPr lang="de-DE" dirty="0"/>
              <a:t>Ist dort ein Haken gesetzt, gehen keine Infomails an die Personen. </a:t>
            </a:r>
          </a:p>
        </p:txBody>
      </p:sp>
      <p:sp>
        <p:nvSpPr>
          <p:cNvPr id="4" name="Titel 1">
            <a:extLst>
              <a:ext uri="{FF2B5EF4-FFF2-40B4-BE49-F238E27FC236}">
                <a16:creationId xmlns:a16="http://schemas.microsoft.com/office/drawing/2014/main" id="{6C0DA421-8DD8-4C91-AFEC-E9675992A5E5}"/>
              </a:ext>
            </a:extLst>
          </p:cNvPr>
          <p:cNvSpPr>
            <a:spLocks noGrp="1"/>
          </p:cNvSpPr>
          <p:nvPr>
            <p:ph type="title"/>
          </p:nvPr>
        </p:nvSpPr>
        <p:spPr>
          <a:xfrm>
            <a:off x="442575" y="332656"/>
            <a:ext cx="6951682" cy="792088"/>
          </a:xfrm>
        </p:spPr>
        <p:txBody>
          <a:bodyPr/>
          <a:lstStyle/>
          <a:p>
            <a:r>
              <a:rPr lang="de-DE" sz="3600" u="sng" dirty="0"/>
              <a:t>Datenschutz</a:t>
            </a:r>
            <a:br>
              <a:rPr lang="de-DE" dirty="0"/>
            </a:br>
            <a:endParaRPr lang="de-DE" dirty="0"/>
          </a:p>
        </p:txBody>
      </p:sp>
      <p:sp>
        <p:nvSpPr>
          <p:cNvPr id="3" name="Textfeld 2">
            <a:extLst>
              <a:ext uri="{FF2B5EF4-FFF2-40B4-BE49-F238E27FC236}">
                <a16:creationId xmlns:a16="http://schemas.microsoft.com/office/drawing/2014/main" id="{CF4DC96B-BC44-47BA-B3A8-9576912E5EC3}"/>
              </a:ext>
            </a:extLst>
          </p:cNvPr>
          <p:cNvSpPr txBox="1"/>
          <p:nvPr/>
        </p:nvSpPr>
        <p:spPr>
          <a:xfrm>
            <a:off x="1691680" y="1844824"/>
            <a:ext cx="6120680" cy="3139321"/>
          </a:xfrm>
          <a:prstGeom prst="rect">
            <a:avLst/>
          </a:prstGeom>
          <a:solidFill>
            <a:schemeClr val="accent6">
              <a:lumMod val="40000"/>
              <a:lumOff val="60000"/>
            </a:schemeClr>
          </a:solidFill>
        </p:spPr>
        <p:txBody>
          <a:bodyPr wrap="square" rtlCol="0">
            <a:spAutoFit/>
          </a:bodyPr>
          <a:lstStyle/>
          <a:p>
            <a:r>
              <a:rPr lang="de-DE" dirty="0"/>
              <a:t>- Eure Daten werden nicht auf anderen Internetseiten angezeigt.</a:t>
            </a:r>
          </a:p>
          <a:p>
            <a:endParaRPr lang="de-DE" dirty="0"/>
          </a:p>
          <a:p>
            <a:r>
              <a:rPr lang="de-DE" dirty="0"/>
              <a:t>- Keine Kontaktaufnahme möglich, sobald Eure Daten nicht freigegeben sind. Bei einer Verlegung kann niemand der Vereine mit Euch in Kontakt treten und das System darf Euch leider auch nicht automatisch informieren.</a:t>
            </a:r>
          </a:p>
          <a:p>
            <a:endParaRPr lang="de-DE" dirty="0"/>
          </a:p>
          <a:p>
            <a:r>
              <a:rPr lang="de-DE" dirty="0">
                <a:sym typeface="Wingdings" panose="05000000000000000000" pitchFamily="2" charset="2"/>
              </a:rPr>
              <a:t> </a:t>
            </a:r>
            <a:r>
              <a:rPr lang="de-DE" dirty="0"/>
              <a:t>Besonders bei kurzfristigen Spielabsagen, sind diese Daten sehr wichtig. Wenn ein SR seine Daten geheim hält, ist er selbst für unnötige Anreisen etc. verantwortlich. </a:t>
            </a:r>
          </a:p>
        </p:txBody>
      </p:sp>
    </p:spTree>
    <p:extLst>
      <p:ext uri="{BB962C8B-B14F-4D97-AF65-F5344CB8AC3E}">
        <p14:creationId xmlns:p14="http://schemas.microsoft.com/office/powerpoint/2010/main" val="1145899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CCD10B82-C798-49EC-89DD-F3F86BA466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60" y="1916832"/>
            <a:ext cx="7974697" cy="2592288"/>
          </a:xfrm>
          <a:prstGeom prst="rect">
            <a:avLst/>
          </a:prstGeom>
        </p:spPr>
      </p:pic>
      <p:sp>
        <p:nvSpPr>
          <p:cNvPr id="3" name="Titel 1">
            <a:extLst>
              <a:ext uri="{FF2B5EF4-FFF2-40B4-BE49-F238E27FC236}">
                <a16:creationId xmlns:a16="http://schemas.microsoft.com/office/drawing/2014/main" id="{F3164915-4439-44F0-88C1-DA419704C89C}"/>
              </a:ext>
            </a:extLst>
          </p:cNvPr>
          <p:cNvSpPr>
            <a:spLocks noGrp="1"/>
          </p:cNvSpPr>
          <p:nvPr>
            <p:ph type="title"/>
          </p:nvPr>
        </p:nvSpPr>
        <p:spPr>
          <a:xfrm>
            <a:off x="323528" y="332656"/>
            <a:ext cx="6951682" cy="792088"/>
          </a:xfrm>
        </p:spPr>
        <p:txBody>
          <a:bodyPr/>
          <a:lstStyle/>
          <a:p>
            <a:r>
              <a:rPr lang="de-DE" u="sng" dirty="0"/>
              <a:t>Kontaktaufnahme durch Vereine möglich</a:t>
            </a:r>
            <a:br>
              <a:rPr lang="de-DE" dirty="0"/>
            </a:br>
            <a:endParaRPr lang="de-DE" dirty="0"/>
          </a:p>
        </p:txBody>
      </p:sp>
    </p:spTree>
    <p:extLst>
      <p:ext uri="{BB962C8B-B14F-4D97-AF65-F5344CB8AC3E}">
        <p14:creationId xmlns:p14="http://schemas.microsoft.com/office/powerpoint/2010/main" val="37240772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41EF60-FAC0-4D40-A292-229037CB78BE}"/>
              </a:ext>
            </a:extLst>
          </p:cNvPr>
          <p:cNvSpPr>
            <a:spLocks noGrp="1"/>
          </p:cNvSpPr>
          <p:nvPr>
            <p:ph type="title"/>
          </p:nvPr>
        </p:nvSpPr>
        <p:spPr/>
        <p:txBody>
          <a:bodyPr/>
          <a:lstStyle/>
          <a:p>
            <a:r>
              <a:rPr lang="de-DE" u="sng" dirty="0"/>
              <a:t>Durchführungsbestimmungen</a:t>
            </a:r>
          </a:p>
        </p:txBody>
      </p:sp>
      <p:pic>
        <p:nvPicPr>
          <p:cNvPr id="8" name="Inhaltsplatzhalter 7">
            <a:extLst>
              <a:ext uri="{FF2B5EF4-FFF2-40B4-BE49-F238E27FC236}">
                <a16:creationId xmlns:a16="http://schemas.microsoft.com/office/drawing/2014/main" id="{F31A70FF-7609-44F2-AF38-35F83AC1506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91699" y="1268413"/>
            <a:ext cx="7360601" cy="4857750"/>
          </a:xfrm>
        </p:spPr>
      </p:pic>
      <p:sp>
        <p:nvSpPr>
          <p:cNvPr id="3" name="Textfeld 2">
            <a:extLst>
              <a:ext uri="{FF2B5EF4-FFF2-40B4-BE49-F238E27FC236}">
                <a16:creationId xmlns:a16="http://schemas.microsoft.com/office/drawing/2014/main" id="{5AE2B21B-ED78-4F7C-ABC9-E232A0148068}"/>
              </a:ext>
            </a:extLst>
          </p:cNvPr>
          <p:cNvSpPr txBox="1"/>
          <p:nvPr/>
        </p:nvSpPr>
        <p:spPr>
          <a:xfrm>
            <a:off x="1835696" y="2204864"/>
            <a:ext cx="5583530" cy="923330"/>
          </a:xfrm>
          <a:prstGeom prst="rect">
            <a:avLst/>
          </a:prstGeom>
          <a:solidFill>
            <a:schemeClr val="accent6">
              <a:lumMod val="40000"/>
              <a:lumOff val="60000"/>
            </a:schemeClr>
          </a:solidFill>
        </p:spPr>
        <p:txBody>
          <a:bodyPr wrap="square" rtlCol="0">
            <a:spAutoFit/>
          </a:bodyPr>
          <a:lstStyle/>
          <a:p>
            <a:r>
              <a:rPr lang="de-DE" dirty="0"/>
              <a:t>Schaut bitte auf unsere Homepage in den Durchführungsbestimmungen, wenn diese veröffentlicht werden!</a:t>
            </a:r>
          </a:p>
        </p:txBody>
      </p:sp>
    </p:spTree>
    <p:extLst>
      <p:ext uri="{BB962C8B-B14F-4D97-AF65-F5344CB8AC3E}">
        <p14:creationId xmlns:p14="http://schemas.microsoft.com/office/powerpoint/2010/main" val="331991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0830D8-A040-4875-8B3A-BF189D71E41B}"/>
              </a:ext>
            </a:extLst>
          </p:cNvPr>
          <p:cNvSpPr>
            <a:spLocks noGrp="1"/>
          </p:cNvSpPr>
          <p:nvPr>
            <p:ph type="title"/>
          </p:nvPr>
        </p:nvSpPr>
        <p:spPr>
          <a:xfrm>
            <a:off x="457200" y="274638"/>
            <a:ext cx="8229600" cy="5962674"/>
          </a:xfrm>
        </p:spPr>
        <p:txBody>
          <a:bodyPr/>
          <a:lstStyle/>
          <a:p>
            <a:r>
              <a:rPr lang="de-DE" sz="4000" u="sng" dirty="0"/>
              <a:t>Wichtig Infos zum Spielbericht</a:t>
            </a:r>
          </a:p>
        </p:txBody>
      </p:sp>
    </p:spTree>
    <p:extLst>
      <p:ext uri="{BB962C8B-B14F-4D97-AF65-F5344CB8AC3E}">
        <p14:creationId xmlns:p14="http://schemas.microsoft.com/office/powerpoint/2010/main" val="39397527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54D306B6-FD14-4DF5-B14A-09699C1C70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2204864"/>
            <a:ext cx="8568952" cy="2335567"/>
          </a:xfrm>
          <a:prstGeom prst="rect">
            <a:avLst/>
          </a:prstGeom>
        </p:spPr>
      </p:pic>
      <p:sp>
        <p:nvSpPr>
          <p:cNvPr id="2" name="Textfeld 1">
            <a:extLst>
              <a:ext uri="{FF2B5EF4-FFF2-40B4-BE49-F238E27FC236}">
                <a16:creationId xmlns:a16="http://schemas.microsoft.com/office/drawing/2014/main" id="{B04AE3FF-E652-4AFF-BE8E-28C745393BEC}"/>
              </a:ext>
            </a:extLst>
          </p:cNvPr>
          <p:cNvSpPr txBox="1"/>
          <p:nvPr/>
        </p:nvSpPr>
        <p:spPr>
          <a:xfrm>
            <a:off x="251520" y="116632"/>
            <a:ext cx="5472608" cy="646331"/>
          </a:xfrm>
          <a:prstGeom prst="rect">
            <a:avLst/>
          </a:prstGeom>
          <a:noFill/>
        </p:spPr>
        <p:txBody>
          <a:bodyPr wrap="square" rtlCol="0">
            <a:spAutoFit/>
          </a:bodyPr>
          <a:lstStyle/>
          <a:p>
            <a:r>
              <a:rPr lang="de-DE" sz="3600" u="sng" dirty="0"/>
              <a:t>Eintragung Eurer Kosten:</a:t>
            </a:r>
          </a:p>
        </p:txBody>
      </p:sp>
    </p:spTree>
    <p:extLst>
      <p:ext uri="{BB962C8B-B14F-4D97-AF65-F5344CB8AC3E}">
        <p14:creationId xmlns:p14="http://schemas.microsoft.com/office/powerpoint/2010/main" val="17060835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316004-FCDD-4A86-B71D-078A1DF4ED10}"/>
              </a:ext>
            </a:extLst>
          </p:cNvPr>
          <p:cNvSpPr>
            <a:spLocks noGrp="1"/>
          </p:cNvSpPr>
          <p:nvPr>
            <p:ph type="title"/>
          </p:nvPr>
        </p:nvSpPr>
        <p:spPr>
          <a:xfrm>
            <a:off x="107504" y="116632"/>
            <a:ext cx="8064896" cy="792088"/>
          </a:xfrm>
        </p:spPr>
        <p:txBody>
          <a:bodyPr>
            <a:noAutofit/>
          </a:bodyPr>
          <a:lstStyle/>
          <a:p>
            <a:r>
              <a:rPr lang="de-DE" sz="2000" u="sng" dirty="0"/>
              <a:t>Was muss ich bei einer Disqualifikation mit Bericht beachten!</a:t>
            </a:r>
          </a:p>
        </p:txBody>
      </p:sp>
      <p:sp>
        <p:nvSpPr>
          <p:cNvPr id="3" name="Inhaltsplatzhalter 2">
            <a:extLst>
              <a:ext uri="{FF2B5EF4-FFF2-40B4-BE49-F238E27FC236}">
                <a16:creationId xmlns:a16="http://schemas.microsoft.com/office/drawing/2014/main" id="{DF9E0432-3678-42F0-9801-25A86735616A}"/>
              </a:ext>
            </a:extLst>
          </p:cNvPr>
          <p:cNvSpPr>
            <a:spLocks noGrp="1"/>
          </p:cNvSpPr>
          <p:nvPr>
            <p:ph idx="1"/>
          </p:nvPr>
        </p:nvSpPr>
        <p:spPr>
          <a:xfrm>
            <a:off x="467544" y="1268760"/>
            <a:ext cx="8229600" cy="4857403"/>
          </a:xfrm>
        </p:spPr>
        <p:txBody>
          <a:bodyPr>
            <a:normAutofit fontScale="92500" lnSpcReduction="20000"/>
          </a:bodyPr>
          <a:lstStyle/>
          <a:p>
            <a:pPr marL="0" indent="0">
              <a:buNone/>
            </a:pPr>
            <a:r>
              <a:rPr lang="de-DE" sz="1800" dirty="0"/>
              <a:t>1. TIME-OUT ZWINGEND NOTWENDIG</a:t>
            </a:r>
          </a:p>
          <a:p>
            <a:endParaRPr lang="de-DE" sz="1800" dirty="0"/>
          </a:p>
          <a:p>
            <a:pPr marL="0" indent="0">
              <a:buNone/>
            </a:pPr>
            <a:r>
              <a:rPr lang="de-DE" sz="1800" cap="all" dirty="0"/>
              <a:t>2. Anzeigen der Strafe gegen den fehlbaren Spieler oder Mannschaftsoffiziellen  </a:t>
            </a:r>
          </a:p>
          <a:p>
            <a:r>
              <a:rPr lang="de-DE" sz="1800" dirty="0"/>
              <a:t>–    Verwarnung: Hochhalten der Gelben Karte</a:t>
            </a:r>
            <a:br>
              <a:rPr lang="de-DE" sz="1800" dirty="0"/>
            </a:br>
            <a:r>
              <a:rPr lang="de-DE" sz="1800" dirty="0"/>
              <a:t>–    Hinausstellung: Hochhalten eines gestreckten Arms mit zwei erhobenen Fingern  </a:t>
            </a:r>
            <a:br>
              <a:rPr lang="de-DE" sz="1800" dirty="0"/>
            </a:br>
            <a:r>
              <a:rPr lang="de-DE" sz="1800" dirty="0"/>
              <a:t>–    Disqualifikation ohne Bericht: Hochhalten der Roten Karte </a:t>
            </a:r>
            <a:br>
              <a:rPr lang="de-DE" sz="1800" dirty="0"/>
            </a:br>
            <a:r>
              <a:rPr lang="de-DE" sz="1800" dirty="0"/>
              <a:t>–   </a:t>
            </a:r>
            <a:r>
              <a:rPr lang="de-DE" sz="1800" b="1" dirty="0"/>
              <a:t> Disqualifikation mit Bericht: Zuerst Hochhalten der Roten Karte und anschließendes Hochhalten der blauen Karte am / in Höhe Zeitnehmertisch.</a:t>
            </a:r>
            <a:r>
              <a:rPr lang="de-DE" sz="1800" dirty="0"/>
              <a:t>   </a:t>
            </a:r>
            <a:br>
              <a:rPr lang="de-DE" sz="1800" dirty="0"/>
            </a:br>
            <a:endParaRPr lang="de-DE" sz="1800" dirty="0"/>
          </a:p>
          <a:p>
            <a:pPr marL="0" indent="0">
              <a:buNone/>
            </a:pPr>
            <a:r>
              <a:rPr lang="de-DE" sz="1800" cap="all" dirty="0"/>
              <a:t>3. Bestätigung (Handzeichen) durch den Sekretär, ggf. Rücksprache mit </a:t>
            </a:r>
            <a:r>
              <a:rPr lang="de-DE" sz="1800" cap="all" dirty="0" err="1"/>
              <a:t>MV´s</a:t>
            </a:r>
            <a:endParaRPr lang="de-DE" sz="1800" cap="all" dirty="0"/>
          </a:p>
          <a:p>
            <a:r>
              <a:rPr lang="de-DE" sz="1800" dirty="0"/>
              <a:t>Blickkontakt mit Sekretär</a:t>
            </a:r>
          </a:p>
          <a:p>
            <a:endParaRPr lang="de-DE" sz="1800" dirty="0"/>
          </a:p>
          <a:p>
            <a:pPr marL="0" indent="0">
              <a:buNone/>
            </a:pPr>
            <a:r>
              <a:rPr lang="de-DE" sz="1800" cap="all" dirty="0"/>
              <a:t>4. Notieren der Strafen</a:t>
            </a:r>
          </a:p>
          <a:p>
            <a:pPr marL="0" indent="0">
              <a:buNone/>
            </a:pPr>
            <a:endParaRPr lang="de-DE" sz="1800" cap="all" dirty="0"/>
          </a:p>
          <a:p>
            <a:pPr marL="0" indent="0">
              <a:buNone/>
            </a:pPr>
            <a:r>
              <a:rPr lang="de-DE" sz="1800" cap="all" dirty="0"/>
              <a:t>5. Wiederanpfiff</a:t>
            </a:r>
          </a:p>
          <a:p>
            <a:pPr marL="0" indent="0">
              <a:buNone/>
            </a:pPr>
            <a:endParaRPr lang="de-DE" sz="1800" cap="all" dirty="0"/>
          </a:p>
          <a:p>
            <a:pPr marL="0" indent="0">
              <a:buNone/>
            </a:pPr>
            <a:r>
              <a:rPr lang="de-DE" sz="1800" cap="all" dirty="0"/>
              <a:t>6. Bericht </a:t>
            </a:r>
            <a:r>
              <a:rPr lang="de-DE" sz="1800" cap="all" dirty="0" err="1"/>
              <a:t>NACh</a:t>
            </a:r>
            <a:r>
              <a:rPr lang="de-DE" sz="1800" cap="all" dirty="0"/>
              <a:t> dem Spiel</a:t>
            </a:r>
          </a:p>
          <a:p>
            <a:pPr marL="0" indent="0">
              <a:buNone/>
            </a:pPr>
            <a:endParaRPr lang="de-DE" dirty="0"/>
          </a:p>
        </p:txBody>
      </p:sp>
    </p:spTree>
    <p:extLst>
      <p:ext uri="{BB962C8B-B14F-4D97-AF65-F5344CB8AC3E}">
        <p14:creationId xmlns:p14="http://schemas.microsoft.com/office/powerpoint/2010/main" val="16053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3602E6FC-82ED-4308-B767-EE469E2176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284" y="5085184"/>
            <a:ext cx="8262441" cy="810800"/>
          </a:xfrm>
          <a:prstGeom prst="rect">
            <a:avLst/>
          </a:prstGeom>
        </p:spPr>
      </p:pic>
      <p:pic>
        <p:nvPicPr>
          <p:cNvPr id="11" name="Grafik 10">
            <a:extLst>
              <a:ext uri="{FF2B5EF4-FFF2-40B4-BE49-F238E27FC236}">
                <a16:creationId xmlns:a16="http://schemas.microsoft.com/office/drawing/2014/main" id="{38648DB7-243D-496C-847D-DE45A3DF32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284" y="116632"/>
            <a:ext cx="8041432" cy="4530254"/>
          </a:xfrm>
          <a:prstGeom prst="rect">
            <a:avLst/>
          </a:prstGeom>
        </p:spPr>
      </p:pic>
      <p:sp>
        <p:nvSpPr>
          <p:cNvPr id="4" name="Textfeld 3">
            <a:extLst>
              <a:ext uri="{FF2B5EF4-FFF2-40B4-BE49-F238E27FC236}">
                <a16:creationId xmlns:a16="http://schemas.microsoft.com/office/drawing/2014/main" id="{050CD8C5-FFE5-4FA3-AC88-EB575BD0E55A}"/>
              </a:ext>
            </a:extLst>
          </p:cNvPr>
          <p:cNvSpPr txBox="1"/>
          <p:nvPr/>
        </p:nvSpPr>
        <p:spPr>
          <a:xfrm>
            <a:off x="2411760" y="5325792"/>
            <a:ext cx="1800200" cy="164792"/>
          </a:xfrm>
          <a:prstGeom prst="rect">
            <a:avLst/>
          </a:prstGeom>
          <a:solidFill>
            <a:schemeClr val="bg1"/>
          </a:solidFill>
        </p:spPr>
        <p:txBody>
          <a:bodyPr wrap="square" rtlCol="0">
            <a:spAutoFit/>
          </a:bodyPr>
          <a:lstStyle/>
          <a:p>
            <a:endParaRPr lang="de-DE" dirty="0"/>
          </a:p>
        </p:txBody>
      </p:sp>
    </p:spTree>
    <p:extLst>
      <p:ext uri="{BB962C8B-B14F-4D97-AF65-F5344CB8AC3E}">
        <p14:creationId xmlns:p14="http://schemas.microsoft.com/office/powerpoint/2010/main" val="6198824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25BF66-2CF7-4C8F-BCF1-43EEC473ABF0}"/>
              </a:ext>
            </a:extLst>
          </p:cNvPr>
          <p:cNvSpPr>
            <a:spLocks noGrp="1"/>
          </p:cNvSpPr>
          <p:nvPr>
            <p:ph type="title"/>
          </p:nvPr>
        </p:nvSpPr>
        <p:spPr/>
        <p:txBody>
          <a:bodyPr/>
          <a:lstStyle/>
          <a:p>
            <a:r>
              <a:rPr lang="de-DE" sz="3600" u="sng" dirty="0"/>
              <a:t>Was ist nun wichtig?</a:t>
            </a:r>
          </a:p>
        </p:txBody>
      </p:sp>
      <p:sp>
        <p:nvSpPr>
          <p:cNvPr id="3" name="Inhaltsplatzhalter 2">
            <a:extLst>
              <a:ext uri="{FF2B5EF4-FFF2-40B4-BE49-F238E27FC236}">
                <a16:creationId xmlns:a16="http://schemas.microsoft.com/office/drawing/2014/main" id="{A7C77F8E-35A2-470F-A841-973D94DF223C}"/>
              </a:ext>
            </a:extLst>
          </p:cNvPr>
          <p:cNvSpPr>
            <a:spLocks noGrp="1"/>
          </p:cNvSpPr>
          <p:nvPr>
            <p:ph idx="1"/>
          </p:nvPr>
        </p:nvSpPr>
        <p:spPr/>
        <p:txBody>
          <a:bodyPr>
            <a:normAutofit/>
          </a:bodyPr>
          <a:lstStyle/>
          <a:p>
            <a:r>
              <a:rPr lang="de-DE" dirty="0"/>
              <a:t>Rote Karte wird dem fehlbaren Spieler gezeigt</a:t>
            </a:r>
          </a:p>
          <a:p>
            <a:r>
              <a:rPr lang="de-DE" dirty="0"/>
              <a:t>Blaue Karte muss zur Information in der Nähe des Kampfgerichtes gezeigt werden, ggf. Rücksprache mit den </a:t>
            </a:r>
            <a:r>
              <a:rPr lang="de-DE" dirty="0" err="1"/>
              <a:t>MV´s</a:t>
            </a:r>
            <a:endParaRPr lang="de-DE" dirty="0"/>
          </a:p>
          <a:p>
            <a:r>
              <a:rPr lang="de-DE" dirty="0"/>
              <a:t>Im Spielbericht wird nur eine Disqualifikation mit Bericht eingetragen, wenn dies auch eine im Spiel war.</a:t>
            </a:r>
          </a:p>
          <a:p>
            <a:endParaRPr lang="de-DE" dirty="0"/>
          </a:p>
          <a:p>
            <a:r>
              <a:rPr lang="de-DE" b="1" dirty="0"/>
              <a:t>Kontrolle des Spielberichts nach dem Spiel durch die Schiedsrichter</a:t>
            </a:r>
          </a:p>
          <a:p>
            <a:r>
              <a:rPr lang="de-DE" dirty="0"/>
              <a:t>Falsche Einträge können beim Spielbericht noch nach dem Spiel korrigiert werden.</a:t>
            </a:r>
          </a:p>
          <a:p>
            <a:r>
              <a:rPr lang="de-DE" dirty="0"/>
              <a:t>Beispiel: siehe vorheriges Beispiel; falsches Ergebnis durch „Zeitnehmer/</a:t>
            </a:r>
            <a:r>
              <a:rPr lang="de-DE" dirty="0" err="1"/>
              <a:t>Sektretär</a:t>
            </a:r>
            <a:r>
              <a:rPr lang="de-DE" dirty="0"/>
              <a:t>“ bestätigt; keine Disqualifikation mit Bericht im Spielbericht erfasst, SR-Bericht allerdings dazu vorhanden, blaue Karte nur dem Spieler gezeigt</a:t>
            </a:r>
          </a:p>
        </p:txBody>
      </p:sp>
      <p:sp>
        <p:nvSpPr>
          <p:cNvPr id="7" name="Textfeld 6">
            <a:extLst>
              <a:ext uri="{FF2B5EF4-FFF2-40B4-BE49-F238E27FC236}">
                <a16:creationId xmlns:a16="http://schemas.microsoft.com/office/drawing/2014/main" id="{3E51AE59-1B9B-4085-8018-2DD256BFCD22}"/>
              </a:ext>
            </a:extLst>
          </p:cNvPr>
          <p:cNvSpPr txBox="1"/>
          <p:nvPr/>
        </p:nvSpPr>
        <p:spPr>
          <a:xfrm>
            <a:off x="3275856" y="6422990"/>
            <a:ext cx="5688632" cy="276999"/>
          </a:xfrm>
          <a:prstGeom prst="rect">
            <a:avLst/>
          </a:prstGeom>
          <a:noFill/>
        </p:spPr>
        <p:txBody>
          <a:bodyPr wrap="square" rtlCol="0">
            <a:spAutoFit/>
          </a:bodyPr>
          <a:lstStyle/>
          <a:p>
            <a:r>
              <a:rPr lang="de-DE" sz="1200" i="1" dirty="0"/>
              <a:t>Einsprüche häufen sich!</a:t>
            </a:r>
          </a:p>
        </p:txBody>
      </p:sp>
    </p:spTree>
    <p:extLst>
      <p:ext uri="{BB962C8B-B14F-4D97-AF65-F5344CB8AC3E}">
        <p14:creationId xmlns:p14="http://schemas.microsoft.com/office/powerpoint/2010/main" val="36819249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2830B6-BBB6-49ED-80CB-1ECA078E77E0}"/>
              </a:ext>
            </a:extLst>
          </p:cNvPr>
          <p:cNvSpPr>
            <a:spLocks noGrp="1"/>
          </p:cNvSpPr>
          <p:nvPr>
            <p:ph type="title"/>
          </p:nvPr>
        </p:nvSpPr>
        <p:spPr>
          <a:xfrm>
            <a:off x="179512" y="152636"/>
            <a:ext cx="7920880" cy="792088"/>
          </a:xfrm>
        </p:spPr>
        <p:txBody>
          <a:bodyPr/>
          <a:lstStyle/>
          <a:p>
            <a:r>
              <a:rPr lang="de-DE" u="sng" dirty="0"/>
              <a:t>Passkontrolle im Handballkreis Gütersloh</a:t>
            </a:r>
          </a:p>
        </p:txBody>
      </p:sp>
      <p:pic>
        <p:nvPicPr>
          <p:cNvPr id="12" name="Inhaltsplatzhalter 11">
            <a:extLst>
              <a:ext uri="{FF2B5EF4-FFF2-40B4-BE49-F238E27FC236}">
                <a16:creationId xmlns:a16="http://schemas.microsoft.com/office/drawing/2014/main" id="{55322521-73A1-4A09-9289-1ECCC52A9B6F}"/>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30624" t="35607" r="4032" b="12878"/>
          <a:stretch/>
        </p:blipFill>
        <p:spPr>
          <a:xfrm>
            <a:off x="359024" y="1124744"/>
            <a:ext cx="5832648" cy="2448272"/>
          </a:xfrm>
        </p:spPr>
      </p:pic>
      <p:sp>
        <p:nvSpPr>
          <p:cNvPr id="3" name="Textfeld 2">
            <a:extLst>
              <a:ext uri="{FF2B5EF4-FFF2-40B4-BE49-F238E27FC236}">
                <a16:creationId xmlns:a16="http://schemas.microsoft.com/office/drawing/2014/main" id="{0E55AF26-1C23-47D6-84AB-8C94C425C55A}"/>
              </a:ext>
            </a:extLst>
          </p:cNvPr>
          <p:cNvSpPr txBox="1"/>
          <p:nvPr/>
        </p:nvSpPr>
        <p:spPr>
          <a:xfrm>
            <a:off x="359024" y="3573016"/>
            <a:ext cx="8784976" cy="3077766"/>
          </a:xfrm>
          <a:prstGeom prst="rect">
            <a:avLst/>
          </a:prstGeom>
          <a:noFill/>
        </p:spPr>
        <p:txBody>
          <a:bodyPr wrap="square" rtlCol="0">
            <a:spAutoFit/>
          </a:bodyPr>
          <a:lstStyle/>
          <a:p>
            <a:pPr marL="285750" indent="-285750">
              <a:buFontTx/>
              <a:buChar char="-"/>
            </a:pPr>
            <a:r>
              <a:rPr lang="de-DE" sz="1600" dirty="0"/>
              <a:t>Alle weiß angezeigten Spieler wurden aus der Passdatenbank übernommen </a:t>
            </a:r>
          </a:p>
          <a:p>
            <a:pPr marL="285750" indent="-285750">
              <a:buFont typeface="Wingdings" panose="05000000000000000000" pitchFamily="2" charset="2"/>
              <a:buChar char="à"/>
            </a:pPr>
            <a:r>
              <a:rPr lang="de-DE" sz="1600" dirty="0">
                <a:sym typeface="Wingdings" panose="05000000000000000000" pitchFamily="2" charset="2"/>
              </a:rPr>
              <a:t>diese Ausweise werden nicht mehr kontrolliert</a:t>
            </a:r>
          </a:p>
          <a:p>
            <a:pPr marL="285750" indent="-285750">
              <a:buFont typeface="Wingdings" panose="05000000000000000000" pitchFamily="2" charset="2"/>
              <a:buChar char="à"/>
            </a:pPr>
            <a:endParaRPr lang="de-DE" sz="1600" dirty="0">
              <a:sym typeface="Wingdings" panose="05000000000000000000" pitchFamily="2" charset="2"/>
            </a:endParaRPr>
          </a:p>
          <a:p>
            <a:pPr marL="285750" indent="-285750">
              <a:buFontTx/>
              <a:buChar char="-"/>
            </a:pPr>
            <a:r>
              <a:rPr lang="de-DE" sz="1600" dirty="0">
                <a:sym typeface="Wingdings" panose="05000000000000000000" pitchFamily="2" charset="2"/>
              </a:rPr>
              <a:t>Alle grau hinterlegten Spieler wurden manuell nachgetragen. </a:t>
            </a:r>
          </a:p>
          <a:p>
            <a:r>
              <a:rPr lang="de-DE" sz="1600" dirty="0">
                <a:sym typeface="Wingdings" panose="05000000000000000000" pitchFamily="2" charset="2"/>
              </a:rPr>
              <a:t>Hier sind die Ausweise zu kontrollieren und das Ergebnis im SR-Bericht 2 „sonstiges“ wie folgt einzutragen:</a:t>
            </a:r>
          </a:p>
          <a:p>
            <a:r>
              <a:rPr lang="de-DE" sz="1600" dirty="0">
                <a:sym typeface="Wingdings" panose="05000000000000000000" pitchFamily="2" charset="2"/>
              </a:rPr>
              <a:t></a:t>
            </a:r>
            <a:r>
              <a:rPr lang="de-DE" sz="1600" dirty="0"/>
              <a:t> Pässe der Spieler </a:t>
            </a:r>
            <a:r>
              <a:rPr lang="de-DE" sz="1600" dirty="0" err="1"/>
              <a:t>xyz</a:t>
            </a:r>
            <a:r>
              <a:rPr lang="de-DE" sz="1600" dirty="0"/>
              <a:t>, vom Verein </a:t>
            </a:r>
            <a:r>
              <a:rPr lang="de-DE" sz="1600" dirty="0" err="1"/>
              <a:t>xy</a:t>
            </a:r>
            <a:r>
              <a:rPr lang="de-DE" sz="1600" dirty="0"/>
              <a:t> wurden vorgelegt und waren in Ordnung.</a:t>
            </a:r>
          </a:p>
          <a:p>
            <a:pPr marL="285750" indent="-285750">
              <a:buFont typeface="Wingdings" panose="05000000000000000000" pitchFamily="2" charset="2"/>
              <a:buChar char="à"/>
            </a:pPr>
            <a:r>
              <a:rPr lang="de-DE" sz="1600" dirty="0"/>
              <a:t>Pässe der Spieler </a:t>
            </a:r>
            <a:r>
              <a:rPr lang="de-DE" sz="1600" dirty="0" err="1"/>
              <a:t>xyz</a:t>
            </a:r>
            <a:r>
              <a:rPr lang="de-DE" sz="1600" dirty="0"/>
              <a:t>, vom Verein </a:t>
            </a:r>
            <a:r>
              <a:rPr lang="de-DE" sz="1600" dirty="0" err="1"/>
              <a:t>xy</a:t>
            </a:r>
            <a:r>
              <a:rPr lang="de-DE" sz="1600" dirty="0"/>
              <a:t> wurden vorgelegt. Folgende Mängel wurden festgestellt:…</a:t>
            </a:r>
          </a:p>
          <a:p>
            <a:pPr marL="285750" indent="-285750">
              <a:buFont typeface="Wingdings" panose="05000000000000000000" pitchFamily="2" charset="2"/>
              <a:buChar char="à"/>
            </a:pPr>
            <a:r>
              <a:rPr lang="de-DE" sz="1600" dirty="0"/>
              <a:t>Pässe der Spieler </a:t>
            </a:r>
            <a:r>
              <a:rPr lang="de-DE" sz="1600" dirty="0" err="1"/>
              <a:t>xyz</a:t>
            </a:r>
            <a:r>
              <a:rPr lang="de-DE" sz="1600" dirty="0"/>
              <a:t>, vom Verein </a:t>
            </a:r>
            <a:r>
              <a:rPr lang="de-DE" sz="1600" dirty="0" err="1"/>
              <a:t>xy</a:t>
            </a:r>
            <a:r>
              <a:rPr lang="de-DE" sz="1600" dirty="0"/>
              <a:t> konnten nicht vorgelegt werden.</a:t>
            </a:r>
          </a:p>
          <a:p>
            <a:pPr marL="285750" indent="-285750">
              <a:buFont typeface="Wingdings" panose="05000000000000000000" pitchFamily="2" charset="2"/>
              <a:buChar char="à"/>
            </a:pPr>
            <a:endParaRPr lang="de-DE" sz="1600" dirty="0"/>
          </a:p>
          <a:p>
            <a:r>
              <a:rPr lang="de-DE" sz="1600" dirty="0"/>
              <a:t>Fehlt der Vermerk auf dem Spielbericht wird der Verein der SR mit einer Ordnungsstrafe belegt.</a:t>
            </a:r>
          </a:p>
          <a:p>
            <a:pPr marL="285750" indent="-285750">
              <a:buFontTx/>
              <a:buChar char="-"/>
            </a:pPr>
            <a:endParaRPr lang="de-DE" dirty="0"/>
          </a:p>
        </p:txBody>
      </p:sp>
      <p:sp>
        <p:nvSpPr>
          <p:cNvPr id="5" name="Textfeld 4">
            <a:extLst>
              <a:ext uri="{FF2B5EF4-FFF2-40B4-BE49-F238E27FC236}">
                <a16:creationId xmlns:a16="http://schemas.microsoft.com/office/drawing/2014/main" id="{0B894010-FB75-4BD4-BFAC-F1D515EF5FDC}"/>
              </a:ext>
            </a:extLst>
          </p:cNvPr>
          <p:cNvSpPr txBox="1"/>
          <p:nvPr/>
        </p:nvSpPr>
        <p:spPr>
          <a:xfrm>
            <a:off x="6372200" y="1923466"/>
            <a:ext cx="2304256" cy="769441"/>
          </a:xfrm>
          <a:prstGeom prst="rect">
            <a:avLst/>
          </a:prstGeom>
          <a:solidFill>
            <a:schemeClr val="accent6">
              <a:lumMod val="40000"/>
              <a:lumOff val="60000"/>
            </a:schemeClr>
          </a:solidFill>
        </p:spPr>
        <p:txBody>
          <a:bodyPr wrap="square" rtlCol="0">
            <a:spAutoFit/>
          </a:bodyPr>
          <a:lstStyle/>
          <a:p>
            <a:r>
              <a:rPr lang="de-DE" sz="1100" dirty="0">
                <a:solidFill>
                  <a:srgbClr val="FF0000"/>
                </a:solidFill>
              </a:rPr>
              <a:t>Vorbehaltlich der endgültigen Zustimmung nach Veröffentlichung in den Durchführungsbestimmungen!</a:t>
            </a:r>
          </a:p>
        </p:txBody>
      </p:sp>
    </p:spTree>
    <p:extLst>
      <p:ext uri="{BB962C8B-B14F-4D97-AF65-F5344CB8AC3E}">
        <p14:creationId xmlns:p14="http://schemas.microsoft.com/office/powerpoint/2010/main" val="6110162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ehr Bewegung!">
            <a:hlinkClick r:id="" action="ppaction://media"/>
            <a:extLst>
              <a:ext uri="{FF2B5EF4-FFF2-40B4-BE49-F238E27FC236}">
                <a16:creationId xmlns:a16="http://schemas.microsoft.com/office/drawing/2014/main" id="{165700CF-9F82-407B-A14D-DEBEAE71DE0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46337" y="1235174"/>
            <a:ext cx="5717244" cy="4573795"/>
          </a:xfrm>
          <a:prstGeom prst="rect">
            <a:avLst/>
          </a:prstGeom>
        </p:spPr>
      </p:pic>
      <p:sp>
        <p:nvSpPr>
          <p:cNvPr id="3" name="Textfeld 2">
            <a:extLst>
              <a:ext uri="{FF2B5EF4-FFF2-40B4-BE49-F238E27FC236}">
                <a16:creationId xmlns:a16="http://schemas.microsoft.com/office/drawing/2014/main" id="{28E8EF58-85B5-4095-94C4-3B2040B4E88F}"/>
              </a:ext>
            </a:extLst>
          </p:cNvPr>
          <p:cNvSpPr txBox="1"/>
          <p:nvPr/>
        </p:nvSpPr>
        <p:spPr>
          <a:xfrm>
            <a:off x="323528" y="188640"/>
            <a:ext cx="6048672" cy="707886"/>
          </a:xfrm>
          <a:prstGeom prst="rect">
            <a:avLst/>
          </a:prstGeom>
          <a:noFill/>
        </p:spPr>
        <p:txBody>
          <a:bodyPr wrap="square" rtlCol="0">
            <a:spAutoFit/>
          </a:bodyPr>
          <a:lstStyle/>
          <a:p>
            <a:r>
              <a:rPr lang="de-DE" sz="4000" u="sng" dirty="0"/>
              <a:t>Zur Erinnerung – 7 Meter</a:t>
            </a:r>
          </a:p>
        </p:txBody>
      </p:sp>
    </p:spTree>
    <p:extLst>
      <p:ext uri="{BB962C8B-B14F-4D97-AF65-F5344CB8AC3E}">
        <p14:creationId xmlns:p14="http://schemas.microsoft.com/office/powerpoint/2010/main" val="2006492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2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08083F-0E84-4956-B4EB-34BEF6F13F14}"/>
              </a:ext>
            </a:extLst>
          </p:cNvPr>
          <p:cNvSpPr>
            <a:spLocks noGrp="1"/>
          </p:cNvSpPr>
          <p:nvPr>
            <p:ph type="title"/>
          </p:nvPr>
        </p:nvSpPr>
        <p:spPr/>
        <p:txBody>
          <a:bodyPr/>
          <a:lstStyle/>
          <a:p>
            <a:r>
              <a:rPr lang="de-DE" dirty="0"/>
              <a:t>Informationen im Umgang mit Corona</a:t>
            </a:r>
          </a:p>
        </p:txBody>
      </p:sp>
      <p:sp>
        <p:nvSpPr>
          <p:cNvPr id="3" name="Inhaltsplatzhalter 2">
            <a:extLst>
              <a:ext uri="{FF2B5EF4-FFF2-40B4-BE49-F238E27FC236}">
                <a16:creationId xmlns:a16="http://schemas.microsoft.com/office/drawing/2014/main" id="{D1A02A02-C9FC-45BB-9927-E2AE8779E6AE}"/>
              </a:ext>
            </a:extLst>
          </p:cNvPr>
          <p:cNvSpPr>
            <a:spLocks noGrp="1"/>
          </p:cNvSpPr>
          <p:nvPr>
            <p:ph idx="1"/>
          </p:nvPr>
        </p:nvSpPr>
        <p:spPr/>
        <p:txBody>
          <a:bodyPr/>
          <a:lstStyle/>
          <a:p>
            <a:r>
              <a:rPr lang="de-DE" dirty="0"/>
              <a:t>Bitte informiert Euch immer zum aktuellen Stand auf unserer Homepage:</a:t>
            </a:r>
          </a:p>
          <a:p>
            <a:endParaRPr lang="de-DE" dirty="0"/>
          </a:p>
          <a:p>
            <a:pPr>
              <a:buFont typeface="Wingdings" panose="05000000000000000000" pitchFamily="2" charset="2"/>
              <a:buChar char="à"/>
            </a:pPr>
            <a:r>
              <a:rPr lang="de-DE" b="1" dirty="0"/>
              <a:t>Frage: Darf ich schon wieder Freundschaftsspiele austragen?</a:t>
            </a:r>
          </a:p>
          <a:p>
            <a:pPr>
              <a:buFont typeface="Wingdings" panose="05000000000000000000" pitchFamily="2" charset="2"/>
              <a:buChar char="à"/>
            </a:pPr>
            <a:r>
              <a:rPr lang="de-DE" b="1" dirty="0" err="1"/>
              <a:t>return</a:t>
            </a:r>
            <a:r>
              <a:rPr lang="de-DE" b="1" dirty="0"/>
              <a:t> </a:t>
            </a:r>
            <a:r>
              <a:rPr lang="de-DE" b="1" dirty="0" err="1"/>
              <a:t>to</a:t>
            </a:r>
            <a:r>
              <a:rPr lang="de-DE" b="1" dirty="0"/>
              <a:t> </a:t>
            </a:r>
            <a:r>
              <a:rPr lang="de-DE" b="1" dirty="0" err="1"/>
              <a:t>play</a:t>
            </a:r>
            <a:r>
              <a:rPr lang="de-DE" b="1" dirty="0"/>
              <a:t> – Wiedereinstieg in den Spiel- und Trainingsbetrieb</a:t>
            </a:r>
          </a:p>
          <a:p>
            <a:pPr>
              <a:buFont typeface="Wingdings" panose="05000000000000000000" pitchFamily="2" charset="2"/>
              <a:buChar char="à"/>
            </a:pPr>
            <a:endParaRPr lang="de-DE" b="1" dirty="0"/>
          </a:p>
          <a:p>
            <a:r>
              <a:rPr lang="de-DE" dirty="0">
                <a:hlinkClick r:id="rId2"/>
              </a:rPr>
              <a:t>https://www.handballkreis-guetersloh.de/2020/07/27/freundschaftsspiele_ja_nein/</a:t>
            </a:r>
            <a:endParaRPr lang="de-DE" dirty="0"/>
          </a:p>
        </p:txBody>
      </p:sp>
    </p:spTree>
    <p:extLst>
      <p:ext uri="{BB962C8B-B14F-4D97-AF65-F5344CB8AC3E}">
        <p14:creationId xmlns:p14="http://schemas.microsoft.com/office/powerpoint/2010/main" val="4811940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A30F85-23F1-4043-8D24-30BD8AF6706E}"/>
              </a:ext>
            </a:extLst>
          </p:cNvPr>
          <p:cNvSpPr>
            <a:spLocks noGrp="1"/>
          </p:cNvSpPr>
          <p:nvPr>
            <p:ph type="ctrTitle"/>
          </p:nvPr>
        </p:nvSpPr>
        <p:spPr>
          <a:xfrm>
            <a:off x="2993186" y="2451971"/>
            <a:ext cx="6050802" cy="1514474"/>
          </a:xfrm>
          <a:solidFill>
            <a:srgbClr val="FFFF00"/>
          </a:solidFill>
          <a:ln w="76200">
            <a:solidFill>
              <a:schemeClr val="tx1"/>
            </a:solidFill>
          </a:ln>
        </p:spPr>
        <p:txBody>
          <a:bodyPr>
            <a:noAutofit/>
          </a:bodyPr>
          <a:lstStyle/>
          <a:p>
            <a:r>
              <a:rPr lang="de-DE" sz="5400" dirty="0"/>
              <a:t>DHB-SR-Portal</a:t>
            </a:r>
          </a:p>
        </p:txBody>
      </p:sp>
      <p:sp>
        <p:nvSpPr>
          <p:cNvPr id="4" name="Datumsplatzhalter 3">
            <a:extLst>
              <a:ext uri="{FF2B5EF4-FFF2-40B4-BE49-F238E27FC236}">
                <a16:creationId xmlns:a16="http://schemas.microsoft.com/office/drawing/2014/main" id="{0F3FDE1D-83BA-4E28-BDBF-59A4A3161B51}"/>
              </a:ext>
            </a:extLst>
          </p:cNvPr>
          <p:cNvSpPr>
            <a:spLocks noGrp="1"/>
          </p:cNvSpPr>
          <p:nvPr>
            <p:ph type="dt" sz="half" idx="10"/>
          </p:nvPr>
        </p:nvSpPr>
        <p:spPr>
          <a:xfrm>
            <a:off x="7910004" y="5624513"/>
            <a:ext cx="716496" cy="273844"/>
          </a:xfrm>
        </p:spPr>
        <p:txBody>
          <a:bodyPr/>
          <a:lstStyle/>
          <a:p>
            <a:fld id="{C3098E87-E7A2-4FB2-89EB-FFD614BC6AC4}" type="datetime1">
              <a:rPr lang="de-DE" smtClean="0"/>
              <a:t>31.08.2020</a:t>
            </a:fld>
            <a:endParaRPr lang="de-DE" dirty="0"/>
          </a:p>
        </p:txBody>
      </p:sp>
      <p:sp>
        <p:nvSpPr>
          <p:cNvPr id="6" name="Foliennummernplatzhalter 5">
            <a:extLst>
              <a:ext uri="{FF2B5EF4-FFF2-40B4-BE49-F238E27FC236}">
                <a16:creationId xmlns:a16="http://schemas.microsoft.com/office/drawing/2014/main" id="{5C40C98D-2199-42E6-8C28-47106C4B55F9}"/>
              </a:ext>
            </a:extLst>
          </p:cNvPr>
          <p:cNvSpPr>
            <a:spLocks noGrp="1"/>
          </p:cNvSpPr>
          <p:nvPr>
            <p:ph type="sldNum" sz="quarter" idx="12"/>
          </p:nvPr>
        </p:nvSpPr>
        <p:spPr/>
        <p:txBody>
          <a:bodyPr/>
          <a:lstStyle/>
          <a:p>
            <a:fld id="{096776BD-8EC8-4638-91DB-0945096743CB}" type="slidenum">
              <a:rPr lang="de-DE" smtClean="0"/>
              <a:t>20</a:t>
            </a:fld>
            <a:endParaRPr lang="de-DE"/>
          </a:p>
        </p:txBody>
      </p:sp>
    </p:spTree>
    <p:extLst>
      <p:ext uri="{BB962C8B-B14F-4D97-AF65-F5344CB8AC3E}">
        <p14:creationId xmlns:p14="http://schemas.microsoft.com/office/powerpoint/2010/main" val="1970832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90942960-36D0-4E52-B2FC-D2FB63CF0392}"/>
              </a:ext>
            </a:extLst>
          </p:cNvPr>
          <p:cNvSpPr>
            <a:spLocks noGrp="1"/>
          </p:cNvSpPr>
          <p:nvPr>
            <p:ph type="ctrTitle"/>
          </p:nvPr>
        </p:nvSpPr>
        <p:spPr>
          <a:xfrm>
            <a:off x="3194747" y="1010390"/>
            <a:ext cx="4995141" cy="510282"/>
          </a:xfrm>
          <a:solidFill>
            <a:srgbClr val="FFFF00"/>
          </a:solidFill>
          <a:ln w="57150">
            <a:solidFill>
              <a:srgbClr val="0070C0"/>
            </a:solidFill>
          </a:ln>
        </p:spPr>
        <p:txBody>
          <a:bodyPr>
            <a:normAutofit fontScale="90000"/>
          </a:bodyPr>
          <a:lstStyle/>
          <a:p>
            <a:pPr algn="ctr"/>
            <a:r>
              <a:rPr lang="de-DE" dirty="0"/>
              <a:t>Anmeldezahlen</a:t>
            </a:r>
          </a:p>
        </p:txBody>
      </p:sp>
      <p:sp>
        <p:nvSpPr>
          <p:cNvPr id="6" name="Foliennummernplatzhalter 5">
            <a:extLst>
              <a:ext uri="{FF2B5EF4-FFF2-40B4-BE49-F238E27FC236}">
                <a16:creationId xmlns:a16="http://schemas.microsoft.com/office/drawing/2014/main" id="{5C40C98D-2199-42E6-8C28-47106C4B55F9}"/>
              </a:ext>
            </a:extLst>
          </p:cNvPr>
          <p:cNvSpPr>
            <a:spLocks noGrp="1"/>
          </p:cNvSpPr>
          <p:nvPr>
            <p:ph type="sldNum" sz="quarter" idx="12"/>
          </p:nvPr>
        </p:nvSpPr>
        <p:spPr/>
        <p:txBody>
          <a:bodyPr/>
          <a:lstStyle/>
          <a:p>
            <a:fld id="{096776BD-8EC8-4638-91DB-0945096743CB}" type="slidenum">
              <a:rPr lang="de-DE" smtClean="0"/>
              <a:t>21</a:t>
            </a:fld>
            <a:endParaRPr lang="de-DE"/>
          </a:p>
        </p:txBody>
      </p:sp>
      <p:graphicFrame>
        <p:nvGraphicFramePr>
          <p:cNvPr id="8" name="Tabelle 7">
            <a:extLst>
              <a:ext uri="{FF2B5EF4-FFF2-40B4-BE49-F238E27FC236}">
                <a16:creationId xmlns:a16="http://schemas.microsoft.com/office/drawing/2014/main" id="{F1A7060A-159E-441E-AD65-1B91067C3E9F}"/>
              </a:ext>
            </a:extLst>
          </p:cNvPr>
          <p:cNvGraphicFramePr>
            <a:graphicFrameLocks noGrp="1"/>
          </p:cNvGraphicFramePr>
          <p:nvPr>
            <p:extLst/>
          </p:nvPr>
        </p:nvGraphicFramePr>
        <p:xfrm>
          <a:off x="3194747" y="1841887"/>
          <a:ext cx="5353270" cy="4224105"/>
        </p:xfrm>
        <a:graphic>
          <a:graphicData uri="http://schemas.openxmlformats.org/drawingml/2006/table">
            <a:tbl>
              <a:tblPr/>
              <a:tblGrid>
                <a:gridCol w="1890490">
                  <a:extLst>
                    <a:ext uri="{9D8B030D-6E8A-4147-A177-3AD203B41FA5}">
                      <a16:colId xmlns:a16="http://schemas.microsoft.com/office/drawing/2014/main" val="1542838398"/>
                    </a:ext>
                  </a:extLst>
                </a:gridCol>
                <a:gridCol w="701915">
                  <a:extLst>
                    <a:ext uri="{9D8B030D-6E8A-4147-A177-3AD203B41FA5}">
                      <a16:colId xmlns:a16="http://schemas.microsoft.com/office/drawing/2014/main" val="1264874823"/>
                    </a:ext>
                  </a:extLst>
                </a:gridCol>
                <a:gridCol w="701915">
                  <a:extLst>
                    <a:ext uri="{9D8B030D-6E8A-4147-A177-3AD203B41FA5}">
                      <a16:colId xmlns:a16="http://schemas.microsoft.com/office/drawing/2014/main" val="968135242"/>
                    </a:ext>
                  </a:extLst>
                </a:gridCol>
                <a:gridCol w="627044">
                  <a:extLst>
                    <a:ext uri="{9D8B030D-6E8A-4147-A177-3AD203B41FA5}">
                      <a16:colId xmlns:a16="http://schemas.microsoft.com/office/drawing/2014/main" val="2224974171"/>
                    </a:ext>
                  </a:extLst>
                </a:gridCol>
                <a:gridCol w="711274">
                  <a:extLst>
                    <a:ext uri="{9D8B030D-6E8A-4147-A177-3AD203B41FA5}">
                      <a16:colId xmlns:a16="http://schemas.microsoft.com/office/drawing/2014/main" val="2916750401"/>
                    </a:ext>
                  </a:extLst>
                </a:gridCol>
                <a:gridCol w="720632">
                  <a:extLst>
                    <a:ext uri="{9D8B030D-6E8A-4147-A177-3AD203B41FA5}">
                      <a16:colId xmlns:a16="http://schemas.microsoft.com/office/drawing/2014/main" val="1796212716"/>
                    </a:ext>
                  </a:extLst>
                </a:gridCol>
              </a:tblGrid>
              <a:tr h="429193">
                <a:tc>
                  <a:txBody>
                    <a:bodyPr/>
                    <a:lstStyle/>
                    <a:p>
                      <a:pPr algn="l" fontAlgn="ctr"/>
                      <a:r>
                        <a:rPr lang="de-DE" sz="1400" b="1" i="0" u="none" strike="noStrike">
                          <a:solidFill>
                            <a:srgbClr val="000000"/>
                          </a:solidFill>
                          <a:effectLst/>
                          <a:latin typeface="Calibri" panose="020F0502020204030204" pitchFamily="34" charset="0"/>
                        </a:rPr>
                        <a:t>Landesverband</a:t>
                      </a:r>
                    </a:p>
                  </a:txBody>
                  <a:tcPr marL="4856" marR="4856" marT="485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800" b="1" i="0" u="none" strike="noStrike">
                          <a:solidFill>
                            <a:srgbClr val="000000"/>
                          </a:solidFill>
                          <a:effectLst/>
                          <a:latin typeface="Calibri" panose="020F0502020204030204" pitchFamily="34" charset="0"/>
                        </a:rPr>
                        <a:t>Anmeldungen SR-Portal Februar 2020</a:t>
                      </a:r>
                    </a:p>
                  </a:txBody>
                  <a:tcPr marL="4856" marR="4856" marT="485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800" b="1" i="0" u="none" strike="noStrike">
                          <a:solidFill>
                            <a:srgbClr val="000000"/>
                          </a:solidFill>
                          <a:effectLst/>
                          <a:latin typeface="Calibri" panose="020F0502020204030204" pitchFamily="34" charset="0"/>
                        </a:rPr>
                        <a:t>Anmeldungen SR-Portal April 2020</a:t>
                      </a:r>
                    </a:p>
                  </a:txBody>
                  <a:tcPr marL="4856" marR="4856" marT="485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800" b="1" i="0" u="none" strike="noStrike">
                          <a:solidFill>
                            <a:srgbClr val="000000"/>
                          </a:solidFill>
                          <a:effectLst/>
                          <a:latin typeface="Calibri" panose="020F0502020204030204" pitchFamily="34" charset="0"/>
                        </a:rPr>
                        <a:t>SR-Zahlen 2019</a:t>
                      </a:r>
                    </a:p>
                  </a:txBody>
                  <a:tcPr marL="4856" marR="4856" marT="485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800" b="1" i="0" u="none" strike="noStrike">
                          <a:solidFill>
                            <a:srgbClr val="000000"/>
                          </a:solidFill>
                          <a:effectLst/>
                          <a:latin typeface="Calibri" panose="020F0502020204030204" pitchFamily="34" charset="0"/>
                        </a:rPr>
                        <a:t>Anmeldungen in % </a:t>
                      </a:r>
                      <a:br>
                        <a:rPr lang="de-DE" sz="800" b="1" i="0" u="none" strike="noStrike">
                          <a:solidFill>
                            <a:srgbClr val="000000"/>
                          </a:solidFill>
                          <a:effectLst/>
                          <a:latin typeface="Calibri" panose="020F0502020204030204" pitchFamily="34" charset="0"/>
                        </a:rPr>
                      </a:br>
                      <a:r>
                        <a:rPr lang="de-DE" sz="800" b="1" i="0" u="none" strike="noStrike">
                          <a:solidFill>
                            <a:srgbClr val="000000"/>
                          </a:solidFill>
                          <a:effectLst/>
                          <a:latin typeface="Calibri" panose="020F0502020204030204" pitchFamily="34" charset="0"/>
                        </a:rPr>
                        <a:t>Februar 2020</a:t>
                      </a:r>
                    </a:p>
                  </a:txBody>
                  <a:tcPr marL="4856" marR="4856" marT="485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800" b="1" i="0" u="none" strike="noStrike">
                          <a:solidFill>
                            <a:srgbClr val="000000"/>
                          </a:solidFill>
                          <a:effectLst/>
                          <a:latin typeface="Calibri" panose="020F0502020204030204" pitchFamily="34" charset="0"/>
                        </a:rPr>
                        <a:t>Anmeldungen in % </a:t>
                      </a:r>
                      <a:br>
                        <a:rPr lang="de-DE" sz="800" b="1" i="0" u="none" strike="noStrike">
                          <a:solidFill>
                            <a:srgbClr val="000000"/>
                          </a:solidFill>
                          <a:effectLst/>
                          <a:latin typeface="Calibri" panose="020F0502020204030204" pitchFamily="34" charset="0"/>
                        </a:rPr>
                      </a:br>
                      <a:r>
                        <a:rPr lang="de-DE" sz="800" b="1" i="0" u="none" strike="noStrike">
                          <a:solidFill>
                            <a:srgbClr val="000000"/>
                          </a:solidFill>
                          <a:effectLst/>
                          <a:latin typeface="Calibri" panose="020F0502020204030204" pitchFamily="34" charset="0"/>
                        </a:rPr>
                        <a:t>April 2020</a:t>
                      </a:r>
                    </a:p>
                  </a:txBody>
                  <a:tcPr marL="4856" marR="4856" marT="485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01681006"/>
                  </a:ext>
                </a:extLst>
              </a:tr>
              <a:tr h="164876">
                <a:tc>
                  <a:txBody>
                    <a:bodyPr/>
                    <a:lstStyle/>
                    <a:p>
                      <a:pPr algn="l" fontAlgn="b"/>
                      <a:r>
                        <a:rPr lang="de-DE" sz="900" b="1" i="0" u="none" strike="noStrike" dirty="0">
                          <a:solidFill>
                            <a:srgbClr val="000000"/>
                          </a:solidFill>
                          <a:effectLst/>
                          <a:latin typeface="Calibri" panose="020F0502020204030204" pitchFamily="34" charset="0"/>
                        </a:rPr>
                        <a:t>Badischer Handball-Verband </a:t>
                      </a:r>
                    </a:p>
                  </a:txBody>
                  <a:tcPr marL="4856" marR="4856" marT="485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100" b="0" i="0" u="none" strike="noStrike" dirty="0">
                          <a:solidFill>
                            <a:srgbClr val="000000"/>
                          </a:solidFill>
                          <a:effectLst/>
                          <a:latin typeface="Calibri" panose="020F0502020204030204" pitchFamily="34" charset="0"/>
                        </a:rPr>
                        <a:t>190</a:t>
                      </a:r>
                    </a:p>
                  </a:txBody>
                  <a:tcPr marL="4856" marR="4856" marT="48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100" b="0" i="0" u="none" strike="noStrike">
                          <a:solidFill>
                            <a:srgbClr val="000000"/>
                          </a:solidFill>
                          <a:effectLst/>
                          <a:latin typeface="Calibri" panose="020F0502020204030204" pitchFamily="34" charset="0"/>
                        </a:rPr>
                        <a:t>231</a:t>
                      </a:r>
                    </a:p>
                  </a:txBody>
                  <a:tcPr marL="4856" marR="4856" marT="48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100" b="0" i="0" u="none" strike="noStrike">
                          <a:solidFill>
                            <a:srgbClr val="000000"/>
                          </a:solidFill>
                          <a:effectLst/>
                          <a:latin typeface="Calibri" panose="020F0502020204030204" pitchFamily="34" charset="0"/>
                        </a:rPr>
                        <a:t>485</a:t>
                      </a:r>
                    </a:p>
                  </a:txBody>
                  <a:tcPr marL="4856" marR="4856" marT="48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100" b="0" i="0" u="none" strike="noStrike">
                          <a:solidFill>
                            <a:srgbClr val="000000"/>
                          </a:solidFill>
                          <a:effectLst/>
                          <a:latin typeface="Calibri" panose="020F0502020204030204" pitchFamily="34" charset="0"/>
                        </a:rPr>
                        <a:t>39,2</a:t>
                      </a:r>
                    </a:p>
                  </a:txBody>
                  <a:tcPr marL="4856" marR="4856" marT="48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100" b="0" i="0" u="none" strike="noStrike">
                          <a:solidFill>
                            <a:srgbClr val="000000"/>
                          </a:solidFill>
                          <a:effectLst/>
                          <a:latin typeface="Calibri" panose="020F0502020204030204" pitchFamily="34" charset="0"/>
                        </a:rPr>
                        <a:t>47,6</a:t>
                      </a:r>
                    </a:p>
                  </a:txBody>
                  <a:tcPr marL="4856" marR="4856" marT="485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79271447"/>
                  </a:ext>
                </a:extLst>
              </a:tr>
              <a:tr h="164876">
                <a:tc>
                  <a:txBody>
                    <a:bodyPr/>
                    <a:lstStyle/>
                    <a:p>
                      <a:pPr algn="l" fontAlgn="b"/>
                      <a:r>
                        <a:rPr lang="de-DE" sz="900" b="1" i="0" u="none" strike="noStrike" dirty="0">
                          <a:solidFill>
                            <a:srgbClr val="000000"/>
                          </a:solidFill>
                          <a:effectLst/>
                          <a:latin typeface="Calibri" panose="020F0502020204030204" pitchFamily="34" charset="0"/>
                        </a:rPr>
                        <a:t>Bayrischer HV</a:t>
                      </a:r>
                    </a:p>
                  </a:txBody>
                  <a:tcPr marL="4856" marR="4856" marT="485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100" b="0" i="0" u="none" strike="noStrike">
                          <a:solidFill>
                            <a:srgbClr val="000000"/>
                          </a:solidFill>
                          <a:effectLst/>
                          <a:latin typeface="Calibri" panose="020F0502020204030204" pitchFamily="34" charset="0"/>
                        </a:rPr>
                        <a:t>642</a:t>
                      </a:r>
                    </a:p>
                  </a:txBody>
                  <a:tcPr marL="4856" marR="4856" marT="48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100" b="0" i="0" u="none" strike="noStrike" dirty="0">
                          <a:solidFill>
                            <a:srgbClr val="000000"/>
                          </a:solidFill>
                          <a:effectLst/>
                          <a:latin typeface="Calibri" panose="020F0502020204030204" pitchFamily="34" charset="0"/>
                        </a:rPr>
                        <a:t>657</a:t>
                      </a:r>
                    </a:p>
                  </a:txBody>
                  <a:tcPr marL="4856" marR="4856" marT="48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100" b="0" i="0" u="none" strike="noStrike">
                          <a:solidFill>
                            <a:srgbClr val="000000"/>
                          </a:solidFill>
                          <a:effectLst/>
                          <a:latin typeface="Calibri" panose="020F0502020204030204" pitchFamily="34" charset="0"/>
                        </a:rPr>
                        <a:t>2173</a:t>
                      </a:r>
                    </a:p>
                  </a:txBody>
                  <a:tcPr marL="4856" marR="4856" marT="48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100" b="0" i="0" u="none" strike="noStrike">
                          <a:solidFill>
                            <a:srgbClr val="000000"/>
                          </a:solidFill>
                          <a:effectLst/>
                          <a:latin typeface="Calibri" panose="020F0502020204030204" pitchFamily="34" charset="0"/>
                        </a:rPr>
                        <a:t>29,5</a:t>
                      </a:r>
                    </a:p>
                  </a:txBody>
                  <a:tcPr marL="4856" marR="4856" marT="48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100" b="0" i="0" u="none" strike="noStrike">
                          <a:solidFill>
                            <a:srgbClr val="000000"/>
                          </a:solidFill>
                          <a:effectLst/>
                          <a:latin typeface="Calibri" panose="020F0502020204030204" pitchFamily="34" charset="0"/>
                        </a:rPr>
                        <a:t>30,2</a:t>
                      </a:r>
                    </a:p>
                  </a:txBody>
                  <a:tcPr marL="4856" marR="4856" marT="485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38794912"/>
                  </a:ext>
                </a:extLst>
              </a:tr>
              <a:tr h="164876">
                <a:tc>
                  <a:txBody>
                    <a:bodyPr/>
                    <a:lstStyle/>
                    <a:p>
                      <a:pPr algn="l" fontAlgn="b"/>
                      <a:r>
                        <a:rPr lang="de-DE" sz="900" b="1" i="0" u="none" strike="noStrike" dirty="0">
                          <a:solidFill>
                            <a:srgbClr val="000000"/>
                          </a:solidFill>
                          <a:effectLst/>
                          <a:latin typeface="Calibri" panose="020F0502020204030204" pitchFamily="34" charset="0"/>
                        </a:rPr>
                        <a:t>Hamburger Handball-Verband</a:t>
                      </a:r>
                    </a:p>
                  </a:txBody>
                  <a:tcPr marL="4856" marR="4856" marT="485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100" b="0" i="0" u="none" strike="noStrike">
                          <a:solidFill>
                            <a:srgbClr val="000000"/>
                          </a:solidFill>
                          <a:effectLst/>
                          <a:latin typeface="Calibri" panose="020F0502020204030204" pitchFamily="34" charset="0"/>
                        </a:rPr>
                        <a:t>109</a:t>
                      </a:r>
                    </a:p>
                  </a:txBody>
                  <a:tcPr marL="4856" marR="4856" marT="48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100" b="0" i="0" u="none" strike="noStrike" dirty="0">
                          <a:solidFill>
                            <a:srgbClr val="000000"/>
                          </a:solidFill>
                          <a:effectLst/>
                          <a:latin typeface="Calibri" panose="020F0502020204030204" pitchFamily="34" charset="0"/>
                        </a:rPr>
                        <a:t>113</a:t>
                      </a:r>
                    </a:p>
                  </a:txBody>
                  <a:tcPr marL="4856" marR="4856" marT="48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100" b="0" i="0" u="none" strike="noStrike" dirty="0">
                          <a:solidFill>
                            <a:srgbClr val="000000"/>
                          </a:solidFill>
                          <a:effectLst/>
                          <a:latin typeface="Calibri" panose="020F0502020204030204" pitchFamily="34" charset="0"/>
                        </a:rPr>
                        <a:t>807</a:t>
                      </a:r>
                    </a:p>
                  </a:txBody>
                  <a:tcPr marL="4856" marR="4856" marT="48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100" b="0" i="0" u="none" strike="noStrike">
                          <a:solidFill>
                            <a:srgbClr val="000000"/>
                          </a:solidFill>
                          <a:effectLst/>
                          <a:latin typeface="Calibri" panose="020F0502020204030204" pitchFamily="34" charset="0"/>
                        </a:rPr>
                        <a:t>13,5</a:t>
                      </a:r>
                    </a:p>
                  </a:txBody>
                  <a:tcPr marL="4856" marR="4856" marT="48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de-DE" sz="1100" b="0" i="0" u="none" strike="noStrike">
                          <a:solidFill>
                            <a:srgbClr val="000000"/>
                          </a:solidFill>
                          <a:effectLst/>
                          <a:latin typeface="Calibri" panose="020F0502020204030204" pitchFamily="34" charset="0"/>
                        </a:rPr>
                        <a:t>14,0</a:t>
                      </a:r>
                    </a:p>
                  </a:txBody>
                  <a:tcPr marL="4856" marR="4856" marT="485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2994306107"/>
                  </a:ext>
                </a:extLst>
              </a:tr>
              <a:tr h="164876">
                <a:tc>
                  <a:txBody>
                    <a:bodyPr/>
                    <a:lstStyle/>
                    <a:p>
                      <a:pPr algn="l" fontAlgn="b"/>
                      <a:r>
                        <a:rPr lang="de-DE" sz="900" b="1" i="0" u="none" strike="noStrike">
                          <a:solidFill>
                            <a:srgbClr val="000000"/>
                          </a:solidFill>
                          <a:effectLst/>
                          <a:latin typeface="Calibri" panose="020F0502020204030204" pitchFamily="34" charset="0"/>
                        </a:rPr>
                        <a:t>Handball-Verband Saar</a:t>
                      </a:r>
                    </a:p>
                  </a:txBody>
                  <a:tcPr marL="4856" marR="4856" marT="485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100" b="0" i="0" u="none" strike="noStrike">
                          <a:solidFill>
                            <a:srgbClr val="000000"/>
                          </a:solidFill>
                          <a:effectLst/>
                          <a:latin typeface="Calibri" panose="020F0502020204030204" pitchFamily="34" charset="0"/>
                        </a:rPr>
                        <a:t>44</a:t>
                      </a:r>
                    </a:p>
                  </a:txBody>
                  <a:tcPr marL="4856" marR="4856" marT="48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100" b="0" i="0" u="none" strike="noStrike">
                          <a:solidFill>
                            <a:srgbClr val="000000"/>
                          </a:solidFill>
                          <a:effectLst/>
                          <a:latin typeface="Calibri" panose="020F0502020204030204" pitchFamily="34" charset="0"/>
                        </a:rPr>
                        <a:t>49</a:t>
                      </a:r>
                    </a:p>
                  </a:txBody>
                  <a:tcPr marL="4856" marR="4856" marT="48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100" b="0" i="0" u="none" strike="noStrike" dirty="0">
                          <a:solidFill>
                            <a:srgbClr val="000000"/>
                          </a:solidFill>
                          <a:effectLst/>
                          <a:latin typeface="Calibri" panose="020F0502020204030204" pitchFamily="34" charset="0"/>
                        </a:rPr>
                        <a:t>112</a:t>
                      </a:r>
                    </a:p>
                  </a:txBody>
                  <a:tcPr marL="4856" marR="4856" marT="48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100" b="0" i="0" u="none" strike="noStrike">
                          <a:solidFill>
                            <a:srgbClr val="000000"/>
                          </a:solidFill>
                          <a:effectLst/>
                          <a:latin typeface="Calibri" panose="020F0502020204030204" pitchFamily="34" charset="0"/>
                        </a:rPr>
                        <a:t>39,3</a:t>
                      </a:r>
                    </a:p>
                  </a:txBody>
                  <a:tcPr marL="4856" marR="4856" marT="48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100" b="0" i="0" u="none" strike="noStrike">
                          <a:solidFill>
                            <a:srgbClr val="000000"/>
                          </a:solidFill>
                          <a:effectLst/>
                          <a:latin typeface="Calibri" panose="020F0502020204030204" pitchFamily="34" charset="0"/>
                        </a:rPr>
                        <a:t>43,8</a:t>
                      </a:r>
                    </a:p>
                  </a:txBody>
                  <a:tcPr marL="4856" marR="4856" marT="485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10181202"/>
                  </a:ext>
                </a:extLst>
              </a:tr>
              <a:tr h="164876">
                <a:tc>
                  <a:txBody>
                    <a:bodyPr/>
                    <a:lstStyle/>
                    <a:p>
                      <a:pPr algn="l" fontAlgn="b"/>
                      <a:r>
                        <a:rPr lang="de-DE" sz="900" b="1" i="0" u="none" strike="noStrike" dirty="0">
                          <a:solidFill>
                            <a:srgbClr val="000000"/>
                          </a:solidFill>
                          <a:effectLst/>
                          <a:latin typeface="Calibri" panose="020F0502020204030204" pitchFamily="34" charset="0"/>
                        </a:rPr>
                        <a:t>Handballverband Rheinhessen</a:t>
                      </a:r>
                    </a:p>
                  </a:txBody>
                  <a:tcPr marL="4856" marR="4856" marT="485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100" b="0" i="0" u="none" strike="noStrike">
                          <a:solidFill>
                            <a:srgbClr val="000000"/>
                          </a:solidFill>
                          <a:effectLst/>
                          <a:latin typeface="Calibri" panose="020F0502020204030204" pitchFamily="34" charset="0"/>
                        </a:rPr>
                        <a:t>46</a:t>
                      </a:r>
                    </a:p>
                  </a:txBody>
                  <a:tcPr marL="4856" marR="4856" marT="48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100" b="0" i="0" u="none" strike="noStrike">
                          <a:solidFill>
                            <a:srgbClr val="000000"/>
                          </a:solidFill>
                          <a:effectLst/>
                          <a:latin typeface="Calibri" panose="020F0502020204030204" pitchFamily="34" charset="0"/>
                        </a:rPr>
                        <a:t>52</a:t>
                      </a:r>
                    </a:p>
                  </a:txBody>
                  <a:tcPr marL="4856" marR="4856" marT="48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100" b="0" i="0" u="none" strike="noStrike" dirty="0">
                          <a:solidFill>
                            <a:srgbClr val="000000"/>
                          </a:solidFill>
                          <a:effectLst/>
                          <a:latin typeface="Calibri" panose="020F0502020204030204" pitchFamily="34" charset="0"/>
                        </a:rPr>
                        <a:t>136</a:t>
                      </a:r>
                    </a:p>
                  </a:txBody>
                  <a:tcPr marL="4856" marR="4856" marT="48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100" b="0" i="0" u="none" strike="noStrike">
                          <a:solidFill>
                            <a:srgbClr val="000000"/>
                          </a:solidFill>
                          <a:effectLst/>
                          <a:latin typeface="Calibri" panose="020F0502020204030204" pitchFamily="34" charset="0"/>
                        </a:rPr>
                        <a:t>33,8</a:t>
                      </a:r>
                    </a:p>
                  </a:txBody>
                  <a:tcPr marL="4856" marR="4856" marT="48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100" b="0" i="0" u="none" strike="noStrike">
                          <a:solidFill>
                            <a:srgbClr val="000000"/>
                          </a:solidFill>
                          <a:effectLst/>
                          <a:latin typeface="Calibri" panose="020F0502020204030204" pitchFamily="34" charset="0"/>
                        </a:rPr>
                        <a:t>38,2</a:t>
                      </a:r>
                    </a:p>
                  </a:txBody>
                  <a:tcPr marL="4856" marR="4856" marT="485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61648172"/>
                  </a:ext>
                </a:extLst>
              </a:tr>
              <a:tr h="164876">
                <a:tc>
                  <a:txBody>
                    <a:bodyPr/>
                    <a:lstStyle/>
                    <a:p>
                      <a:pPr algn="l" fontAlgn="b"/>
                      <a:r>
                        <a:rPr lang="de-DE" sz="900" b="1" i="0" u="none" strike="noStrike">
                          <a:solidFill>
                            <a:srgbClr val="000000"/>
                          </a:solidFill>
                          <a:effectLst/>
                          <a:latin typeface="Calibri" panose="020F0502020204030204" pitchFamily="34" charset="0"/>
                        </a:rPr>
                        <a:t>Handballverband Schleswig-Holstein</a:t>
                      </a:r>
                    </a:p>
                  </a:txBody>
                  <a:tcPr marL="4856" marR="4856" marT="485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100" b="0" i="0" u="none" strike="noStrike">
                          <a:solidFill>
                            <a:srgbClr val="000000"/>
                          </a:solidFill>
                          <a:effectLst/>
                          <a:latin typeface="Calibri" panose="020F0502020204030204" pitchFamily="34" charset="0"/>
                        </a:rPr>
                        <a:t>157</a:t>
                      </a:r>
                    </a:p>
                  </a:txBody>
                  <a:tcPr marL="4856" marR="4856" marT="48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100" b="0" i="0" u="none" strike="noStrike">
                          <a:solidFill>
                            <a:srgbClr val="000000"/>
                          </a:solidFill>
                          <a:effectLst/>
                          <a:latin typeface="Calibri" panose="020F0502020204030204" pitchFamily="34" charset="0"/>
                        </a:rPr>
                        <a:t>162</a:t>
                      </a:r>
                    </a:p>
                  </a:txBody>
                  <a:tcPr marL="4856" marR="4856" marT="48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100" b="0" i="0" u="none" strike="noStrike" dirty="0">
                          <a:solidFill>
                            <a:srgbClr val="000000"/>
                          </a:solidFill>
                          <a:effectLst/>
                          <a:latin typeface="Calibri" panose="020F0502020204030204" pitchFamily="34" charset="0"/>
                        </a:rPr>
                        <a:t>2162</a:t>
                      </a:r>
                    </a:p>
                  </a:txBody>
                  <a:tcPr marL="4856" marR="4856" marT="48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100" b="0" i="0" u="none" strike="noStrike">
                          <a:solidFill>
                            <a:srgbClr val="000000"/>
                          </a:solidFill>
                          <a:effectLst/>
                          <a:latin typeface="Calibri" panose="020F0502020204030204" pitchFamily="34" charset="0"/>
                        </a:rPr>
                        <a:t>7,3</a:t>
                      </a:r>
                    </a:p>
                  </a:txBody>
                  <a:tcPr marL="4856" marR="4856" marT="48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de-DE" sz="1100" b="0" i="0" u="none" strike="noStrike">
                          <a:solidFill>
                            <a:srgbClr val="000000"/>
                          </a:solidFill>
                          <a:effectLst/>
                          <a:latin typeface="Calibri" panose="020F0502020204030204" pitchFamily="34" charset="0"/>
                        </a:rPr>
                        <a:t>7,5</a:t>
                      </a:r>
                    </a:p>
                  </a:txBody>
                  <a:tcPr marL="4856" marR="4856" marT="485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2146609348"/>
                  </a:ext>
                </a:extLst>
              </a:tr>
              <a:tr h="164876">
                <a:tc>
                  <a:txBody>
                    <a:bodyPr/>
                    <a:lstStyle/>
                    <a:p>
                      <a:pPr algn="l" fontAlgn="b"/>
                      <a:r>
                        <a:rPr lang="de-DE" sz="900" b="1" i="0" u="none" strike="noStrike">
                          <a:solidFill>
                            <a:srgbClr val="000000"/>
                          </a:solidFill>
                          <a:effectLst/>
                          <a:latin typeface="Calibri" panose="020F0502020204030204" pitchFamily="34" charset="0"/>
                        </a:rPr>
                        <a:t>Handballverband Westfalen</a:t>
                      </a:r>
                    </a:p>
                  </a:txBody>
                  <a:tcPr marL="4856" marR="4856" marT="485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100" b="0" i="0" u="none" strike="noStrike">
                          <a:solidFill>
                            <a:srgbClr val="000000"/>
                          </a:solidFill>
                          <a:effectLst/>
                          <a:latin typeface="Calibri" panose="020F0502020204030204" pitchFamily="34" charset="0"/>
                        </a:rPr>
                        <a:t>430</a:t>
                      </a:r>
                    </a:p>
                  </a:txBody>
                  <a:tcPr marL="4856" marR="4856" marT="48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100" b="0" i="0" u="none" strike="noStrike">
                          <a:solidFill>
                            <a:srgbClr val="000000"/>
                          </a:solidFill>
                          <a:effectLst/>
                          <a:latin typeface="Calibri" panose="020F0502020204030204" pitchFamily="34" charset="0"/>
                        </a:rPr>
                        <a:t>473</a:t>
                      </a:r>
                    </a:p>
                  </a:txBody>
                  <a:tcPr marL="4856" marR="4856" marT="48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100" b="0" i="0" u="none" strike="noStrike" dirty="0">
                          <a:solidFill>
                            <a:srgbClr val="000000"/>
                          </a:solidFill>
                          <a:effectLst/>
                          <a:latin typeface="Calibri" panose="020F0502020204030204" pitchFamily="34" charset="0"/>
                        </a:rPr>
                        <a:t>2025</a:t>
                      </a:r>
                    </a:p>
                  </a:txBody>
                  <a:tcPr marL="4856" marR="4856" marT="48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100" b="0" i="0" u="none" strike="noStrike">
                          <a:solidFill>
                            <a:srgbClr val="000000"/>
                          </a:solidFill>
                          <a:effectLst/>
                          <a:latin typeface="Calibri" panose="020F0502020204030204" pitchFamily="34" charset="0"/>
                        </a:rPr>
                        <a:t>21,2</a:t>
                      </a:r>
                    </a:p>
                  </a:txBody>
                  <a:tcPr marL="4856" marR="4856" marT="48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100" b="0" i="0" u="none" strike="noStrike">
                          <a:solidFill>
                            <a:srgbClr val="000000"/>
                          </a:solidFill>
                          <a:effectLst/>
                          <a:latin typeface="Calibri" panose="020F0502020204030204" pitchFamily="34" charset="0"/>
                        </a:rPr>
                        <a:t>23,4</a:t>
                      </a:r>
                    </a:p>
                  </a:txBody>
                  <a:tcPr marL="4856" marR="4856" marT="485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61549691"/>
                  </a:ext>
                </a:extLst>
              </a:tr>
              <a:tr h="164876">
                <a:tc>
                  <a:txBody>
                    <a:bodyPr/>
                    <a:lstStyle/>
                    <a:p>
                      <a:pPr algn="l" fontAlgn="b"/>
                      <a:r>
                        <a:rPr lang="de-DE" sz="900" b="1" i="0" u="none" strike="noStrike">
                          <a:solidFill>
                            <a:srgbClr val="000000"/>
                          </a:solidFill>
                          <a:effectLst/>
                          <a:latin typeface="Calibri" panose="020F0502020204030204" pitchFamily="34" charset="0"/>
                        </a:rPr>
                        <a:t>Handballverband Württemberg</a:t>
                      </a:r>
                    </a:p>
                  </a:txBody>
                  <a:tcPr marL="4856" marR="4856" marT="485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100" b="0" i="0" u="none" strike="noStrike">
                          <a:solidFill>
                            <a:srgbClr val="000000"/>
                          </a:solidFill>
                          <a:effectLst/>
                          <a:latin typeface="Calibri" panose="020F0502020204030204" pitchFamily="34" charset="0"/>
                        </a:rPr>
                        <a:t>602</a:t>
                      </a:r>
                    </a:p>
                  </a:txBody>
                  <a:tcPr marL="4856" marR="4856" marT="48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100" b="0" i="0" u="none" strike="noStrike">
                          <a:solidFill>
                            <a:srgbClr val="000000"/>
                          </a:solidFill>
                          <a:effectLst/>
                          <a:latin typeface="Calibri" panose="020F0502020204030204" pitchFamily="34" charset="0"/>
                        </a:rPr>
                        <a:t>623</a:t>
                      </a:r>
                    </a:p>
                  </a:txBody>
                  <a:tcPr marL="4856" marR="4856" marT="48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100" b="0" i="0" u="none" strike="noStrike" dirty="0">
                          <a:solidFill>
                            <a:srgbClr val="000000"/>
                          </a:solidFill>
                          <a:effectLst/>
                          <a:latin typeface="Calibri" panose="020F0502020204030204" pitchFamily="34" charset="0"/>
                        </a:rPr>
                        <a:t>1279</a:t>
                      </a:r>
                    </a:p>
                  </a:txBody>
                  <a:tcPr marL="4856" marR="4856" marT="48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100" b="0" i="0" u="none" strike="noStrike">
                          <a:solidFill>
                            <a:srgbClr val="000000"/>
                          </a:solidFill>
                          <a:effectLst/>
                          <a:latin typeface="Calibri" panose="020F0502020204030204" pitchFamily="34" charset="0"/>
                        </a:rPr>
                        <a:t>47,1</a:t>
                      </a:r>
                    </a:p>
                  </a:txBody>
                  <a:tcPr marL="4856" marR="4856" marT="48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de-DE" sz="1100" b="0" i="0" u="none" strike="noStrike">
                          <a:solidFill>
                            <a:srgbClr val="000000"/>
                          </a:solidFill>
                          <a:effectLst/>
                          <a:latin typeface="Calibri" panose="020F0502020204030204" pitchFamily="34" charset="0"/>
                        </a:rPr>
                        <a:t>48,7</a:t>
                      </a:r>
                    </a:p>
                  </a:txBody>
                  <a:tcPr marL="4856" marR="4856" marT="485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2039734036"/>
                  </a:ext>
                </a:extLst>
              </a:tr>
              <a:tr h="164876">
                <a:tc>
                  <a:txBody>
                    <a:bodyPr/>
                    <a:lstStyle/>
                    <a:p>
                      <a:pPr algn="l" fontAlgn="b"/>
                      <a:r>
                        <a:rPr lang="de-DE" sz="900" b="1" i="0" u="none" strike="noStrike">
                          <a:solidFill>
                            <a:srgbClr val="000000"/>
                          </a:solidFill>
                          <a:effectLst/>
                          <a:latin typeface="Calibri" panose="020F0502020204030204" pitchFamily="34" charset="0"/>
                        </a:rPr>
                        <a:t>Hessischer HV</a:t>
                      </a:r>
                    </a:p>
                  </a:txBody>
                  <a:tcPr marL="4856" marR="4856" marT="485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100" b="0" i="0" u="none" strike="noStrike">
                          <a:solidFill>
                            <a:srgbClr val="000000"/>
                          </a:solidFill>
                          <a:effectLst/>
                          <a:latin typeface="Calibri" panose="020F0502020204030204" pitchFamily="34" charset="0"/>
                        </a:rPr>
                        <a:t>319</a:t>
                      </a:r>
                    </a:p>
                  </a:txBody>
                  <a:tcPr marL="4856" marR="4856" marT="48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100" b="0" i="0" u="none" strike="noStrike">
                          <a:solidFill>
                            <a:srgbClr val="000000"/>
                          </a:solidFill>
                          <a:effectLst/>
                          <a:latin typeface="Calibri" panose="020F0502020204030204" pitchFamily="34" charset="0"/>
                        </a:rPr>
                        <a:t>340</a:t>
                      </a:r>
                    </a:p>
                  </a:txBody>
                  <a:tcPr marL="4856" marR="4856" marT="48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100" b="0" i="0" u="none" strike="noStrike" dirty="0">
                          <a:solidFill>
                            <a:srgbClr val="000000"/>
                          </a:solidFill>
                          <a:effectLst/>
                          <a:latin typeface="Calibri" panose="020F0502020204030204" pitchFamily="34" charset="0"/>
                        </a:rPr>
                        <a:t>1483</a:t>
                      </a:r>
                    </a:p>
                  </a:txBody>
                  <a:tcPr marL="4856" marR="4856" marT="48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100" b="0" i="0" u="none" strike="noStrike">
                          <a:solidFill>
                            <a:srgbClr val="000000"/>
                          </a:solidFill>
                          <a:effectLst/>
                          <a:latin typeface="Calibri" panose="020F0502020204030204" pitchFamily="34" charset="0"/>
                        </a:rPr>
                        <a:t>21,5</a:t>
                      </a:r>
                    </a:p>
                  </a:txBody>
                  <a:tcPr marL="4856" marR="4856" marT="48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100" b="0" i="0" u="none" strike="noStrike">
                          <a:solidFill>
                            <a:srgbClr val="000000"/>
                          </a:solidFill>
                          <a:effectLst/>
                          <a:latin typeface="Calibri" panose="020F0502020204030204" pitchFamily="34" charset="0"/>
                        </a:rPr>
                        <a:t>22,9</a:t>
                      </a:r>
                    </a:p>
                  </a:txBody>
                  <a:tcPr marL="4856" marR="4856" marT="485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00001900"/>
                  </a:ext>
                </a:extLst>
              </a:tr>
              <a:tr h="164876">
                <a:tc>
                  <a:txBody>
                    <a:bodyPr/>
                    <a:lstStyle/>
                    <a:p>
                      <a:pPr algn="l" fontAlgn="b"/>
                      <a:r>
                        <a:rPr lang="de-DE" sz="900" b="1" i="0" u="none" strike="noStrike">
                          <a:solidFill>
                            <a:srgbClr val="000000"/>
                          </a:solidFill>
                          <a:effectLst/>
                          <a:latin typeface="Calibri" panose="020F0502020204030204" pitchFamily="34" charset="0"/>
                        </a:rPr>
                        <a:t>HV Berlin</a:t>
                      </a:r>
                    </a:p>
                  </a:txBody>
                  <a:tcPr marL="4856" marR="4856" marT="485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100" b="0" i="0" u="none" strike="noStrike">
                          <a:solidFill>
                            <a:srgbClr val="000000"/>
                          </a:solidFill>
                          <a:effectLst/>
                          <a:latin typeface="Calibri" panose="020F0502020204030204" pitchFamily="34" charset="0"/>
                        </a:rPr>
                        <a:t>98</a:t>
                      </a:r>
                    </a:p>
                  </a:txBody>
                  <a:tcPr marL="4856" marR="4856" marT="48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100" b="0" i="0" u="none" strike="noStrike">
                          <a:solidFill>
                            <a:srgbClr val="000000"/>
                          </a:solidFill>
                          <a:effectLst/>
                          <a:latin typeface="Calibri" panose="020F0502020204030204" pitchFamily="34" charset="0"/>
                        </a:rPr>
                        <a:t>99</a:t>
                      </a:r>
                    </a:p>
                  </a:txBody>
                  <a:tcPr marL="4856" marR="4856" marT="48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100" b="0" i="0" u="none" strike="noStrike" dirty="0">
                          <a:solidFill>
                            <a:srgbClr val="000000"/>
                          </a:solidFill>
                          <a:effectLst/>
                          <a:latin typeface="Calibri" panose="020F0502020204030204" pitchFamily="34" charset="0"/>
                        </a:rPr>
                        <a:t>222</a:t>
                      </a:r>
                    </a:p>
                  </a:txBody>
                  <a:tcPr marL="4856" marR="4856" marT="48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100" b="0" i="0" u="none" strike="noStrike">
                          <a:solidFill>
                            <a:srgbClr val="000000"/>
                          </a:solidFill>
                          <a:effectLst/>
                          <a:latin typeface="Calibri" panose="020F0502020204030204" pitchFamily="34" charset="0"/>
                        </a:rPr>
                        <a:t>44,1</a:t>
                      </a:r>
                    </a:p>
                  </a:txBody>
                  <a:tcPr marL="4856" marR="4856" marT="48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de-DE" sz="1100" b="0" i="0" u="none" strike="noStrike">
                          <a:solidFill>
                            <a:srgbClr val="000000"/>
                          </a:solidFill>
                          <a:effectLst/>
                          <a:latin typeface="Calibri" panose="020F0502020204030204" pitchFamily="34" charset="0"/>
                        </a:rPr>
                        <a:t>44,6</a:t>
                      </a:r>
                    </a:p>
                  </a:txBody>
                  <a:tcPr marL="4856" marR="4856" marT="485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708465338"/>
                  </a:ext>
                </a:extLst>
              </a:tr>
              <a:tr h="164876">
                <a:tc>
                  <a:txBody>
                    <a:bodyPr/>
                    <a:lstStyle/>
                    <a:p>
                      <a:pPr algn="l" fontAlgn="b"/>
                      <a:r>
                        <a:rPr lang="de-DE" sz="900" b="1" i="0" u="none" strike="noStrike">
                          <a:solidFill>
                            <a:srgbClr val="000000"/>
                          </a:solidFill>
                          <a:effectLst/>
                          <a:latin typeface="Calibri" panose="020F0502020204030204" pitchFamily="34" charset="0"/>
                        </a:rPr>
                        <a:t>HV Brandenburg </a:t>
                      </a:r>
                    </a:p>
                  </a:txBody>
                  <a:tcPr marL="4856" marR="4856" marT="485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100" b="0" i="0" u="none" strike="noStrike">
                          <a:solidFill>
                            <a:srgbClr val="000000"/>
                          </a:solidFill>
                          <a:effectLst/>
                          <a:latin typeface="Calibri" panose="020F0502020204030204" pitchFamily="34" charset="0"/>
                        </a:rPr>
                        <a:t>114</a:t>
                      </a:r>
                    </a:p>
                  </a:txBody>
                  <a:tcPr marL="4856" marR="4856" marT="48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100" b="0" i="0" u="none" strike="noStrike">
                          <a:solidFill>
                            <a:srgbClr val="000000"/>
                          </a:solidFill>
                          <a:effectLst/>
                          <a:latin typeface="Calibri" panose="020F0502020204030204" pitchFamily="34" charset="0"/>
                        </a:rPr>
                        <a:t>122</a:t>
                      </a:r>
                    </a:p>
                  </a:txBody>
                  <a:tcPr marL="4856" marR="4856" marT="48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100" b="0" i="0" u="none" strike="noStrike" dirty="0">
                          <a:solidFill>
                            <a:srgbClr val="000000"/>
                          </a:solidFill>
                          <a:effectLst/>
                          <a:latin typeface="Calibri" panose="020F0502020204030204" pitchFamily="34" charset="0"/>
                        </a:rPr>
                        <a:t>852</a:t>
                      </a:r>
                    </a:p>
                  </a:txBody>
                  <a:tcPr marL="4856" marR="4856" marT="48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100" b="0" i="0" u="none" strike="noStrike">
                          <a:solidFill>
                            <a:srgbClr val="000000"/>
                          </a:solidFill>
                          <a:effectLst/>
                          <a:latin typeface="Calibri" panose="020F0502020204030204" pitchFamily="34" charset="0"/>
                        </a:rPr>
                        <a:t>13,4</a:t>
                      </a:r>
                    </a:p>
                  </a:txBody>
                  <a:tcPr marL="4856" marR="4856" marT="48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100" b="0" i="0" u="none" strike="noStrike">
                          <a:solidFill>
                            <a:srgbClr val="000000"/>
                          </a:solidFill>
                          <a:effectLst/>
                          <a:latin typeface="Calibri" panose="020F0502020204030204" pitchFamily="34" charset="0"/>
                        </a:rPr>
                        <a:t>14,3</a:t>
                      </a:r>
                    </a:p>
                  </a:txBody>
                  <a:tcPr marL="4856" marR="4856" marT="485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5195224"/>
                  </a:ext>
                </a:extLst>
              </a:tr>
              <a:tr h="164876">
                <a:tc>
                  <a:txBody>
                    <a:bodyPr/>
                    <a:lstStyle/>
                    <a:p>
                      <a:pPr algn="l" fontAlgn="b"/>
                      <a:r>
                        <a:rPr lang="de-DE" sz="900" b="1" i="0" u="none" strike="noStrike">
                          <a:solidFill>
                            <a:srgbClr val="000000"/>
                          </a:solidFill>
                          <a:effectLst/>
                          <a:latin typeface="Calibri" panose="020F0502020204030204" pitchFamily="34" charset="0"/>
                        </a:rPr>
                        <a:t>HV Mittelrhein</a:t>
                      </a:r>
                    </a:p>
                  </a:txBody>
                  <a:tcPr marL="4856" marR="4856" marT="485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100" b="0" i="0" u="none" strike="noStrike">
                          <a:solidFill>
                            <a:srgbClr val="000000"/>
                          </a:solidFill>
                          <a:effectLst/>
                          <a:latin typeface="Calibri" panose="020F0502020204030204" pitchFamily="34" charset="0"/>
                        </a:rPr>
                        <a:t>169</a:t>
                      </a:r>
                    </a:p>
                  </a:txBody>
                  <a:tcPr marL="4856" marR="4856" marT="48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100" b="0" i="0" u="none" strike="noStrike">
                          <a:solidFill>
                            <a:srgbClr val="000000"/>
                          </a:solidFill>
                          <a:effectLst/>
                          <a:latin typeface="Calibri" panose="020F0502020204030204" pitchFamily="34" charset="0"/>
                        </a:rPr>
                        <a:t>174</a:t>
                      </a:r>
                    </a:p>
                  </a:txBody>
                  <a:tcPr marL="4856" marR="4856" marT="48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100" b="0" i="0" u="none" strike="noStrike">
                          <a:solidFill>
                            <a:srgbClr val="000000"/>
                          </a:solidFill>
                          <a:effectLst/>
                          <a:latin typeface="Calibri" panose="020F0502020204030204" pitchFamily="34" charset="0"/>
                        </a:rPr>
                        <a:t>496</a:t>
                      </a:r>
                    </a:p>
                  </a:txBody>
                  <a:tcPr marL="4856" marR="4856" marT="48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100" b="0" i="0" u="none" strike="noStrike">
                          <a:solidFill>
                            <a:srgbClr val="000000"/>
                          </a:solidFill>
                          <a:effectLst/>
                          <a:latin typeface="Calibri" panose="020F0502020204030204" pitchFamily="34" charset="0"/>
                        </a:rPr>
                        <a:t>34,1</a:t>
                      </a:r>
                    </a:p>
                  </a:txBody>
                  <a:tcPr marL="4856" marR="4856" marT="48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100" b="0" i="0" u="none" strike="noStrike">
                          <a:solidFill>
                            <a:srgbClr val="000000"/>
                          </a:solidFill>
                          <a:effectLst/>
                          <a:latin typeface="Calibri" panose="020F0502020204030204" pitchFamily="34" charset="0"/>
                        </a:rPr>
                        <a:t>35,1</a:t>
                      </a:r>
                    </a:p>
                  </a:txBody>
                  <a:tcPr marL="4856" marR="4856" marT="485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19989186"/>
                  </a:ext>
                </a:extLst>
              </a:tr>
              <a:tr h="164876">
                <a:tc>
                  <a:txBody>
                    <a:bodyPr/>
                    <a:lstStyle/>
                    <a:p>
                      <a:pPr algn="l" fontAlgn="b"/>
                      <a:r>
                        <a:rPr lang="de-DE" sz="900" b="1" i="0" u="none" strike="noStrike">
                          <a:solidFill>
                            <a:srgbClr val="000000"/>
                          </a:solidFill>
                          <a:effectLst/>
                          <a:latin typeface="Calibri" panose="020F0502020204030204" pitchFamily="34" charset="0"/>
                        </a:rPr>
                        <a:t>HV Mecklenburg-Vorpommern</a:t>
                      </a:r>
                    </a:p>
                  </a:txBody>
                  <a:tcPr marL="4856" marR="4856" marT="485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100" b="0" i="0" u="none" strike="noStrike">
                          <a:solidFill>
                            <a:srgbClr val="000000"/>
                          </a:solidFill>
                          <a:effectLst/>
                          <a:latin typeface="Calibri" panose="020F0502020204030204" pitchFamily="34" charset="0"/>
                        </a:rPr>
                        <a:t>30</a:t>
                      </a:r>
                    </a:p>
                  </a:txBody>
                  <a:tcPr marL="4856" marR="4856" marT="48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100" b="0" i="0" u="none" strike="noStrike">
                          <a:solidFill>
                            <a:srgbClr val="000000"/>
                          </a:solidFill>
                          <a:effectLst/>
                          <a:latin typeface="Calibri" panose="020F0502020204030204" pitchFamily="34" charset="0"/>
                        </a:rPr>
                        <a:t>39</a:t>
                      </a:r>
                    </a:p>
                  </a:txBody>
                  <a:tcPr marL="4856" marR="4856" marT="48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100" b="0" i="0" u="none" strike="noStrike" dirty="0">
                          <a:solidFill>
                            <a:srgbClr val="000000"/>
                          </a:solidFill>
                          <a:effectLst/>
                          <a:latin typeface="Calibri" panose="020F0502020204030204" pitchFamily="34" charset="0"/>
                        </a:rPr>
                        <a:t>299</a:t>
                      </a:r>
                    </a:p>
                  </a:txBody>
                  <a:tcPr marL="4856" marR="4856" marT="48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100" b="0" i="0" u="none" strike="noStrike">
                          <a:solidFill>
                            <a:srgbClr val="000000"/>
                          </a:solidFill>
                          <a:effectLst/>
                          <a:latin typeface="Calibri" panose="020F0502020204030204" pitchFamily="34" charset="0"/>
                        </a:rPr>
                        <a:t>10,0</a:t>
                      </a:r>
                    </a:p>
                  </a:txBody>
                  <a:tcPr marL="4856" marR="4856" marT="48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de-DE" sz="1100" b="0" i="0" u="none" strike="noStrike">
                          <a:solidFill>
                            <a:srgbClr val="000000"/>
                          </a:solidFill>
                          <a:effectLst/>
                          <a:latin typeface="Calibri" panose="020F0502020204030204" pitchFamily="34" charset="0"/>
                        </a:rPr>
                        <a:t>13,0</a:t>
                      </a:r>
                    </a:p>
                  </a:txBody>
                  <a:tcPr marL="4856" marR="4856" marT="485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3859891123"/>
                  </a:ext>
                </a:extLst>
              </a:tr>
              <a:tr h="164876">
                <a:tc>
                  <a:txBody>
                    <a:bodyPr/>
                    <a:lstStyle/>
                    <a:p>
                      <a:pPr algn="l" fontAlgn="b"/>
                      <a:r>
                        <a:rPr lang="de-DE" sz="900" b="1" i="0" u="none" strike="noStrike">
                          <a:solidFill>
                            <a:srgbClr val="000000"/>
                          </a:solidFill>
                          <a:effectLst/>
                          <a:latin typeface="Calibri" panose="020F0502020204030204" pitchFamily="34" charset="0"/>
                        </a:rPr>
                        <a:t>HV Niedersachsen</a:t>
                      </a:r>
                    </a:p>
                  </a:txBody>
                  <a:tcPr marL="4856" marR="4856" marT="485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100" b="0" i="0" u="none" strike="noStrike">
                          <a:solidFill>
                            <a:srgbClr val="000000"/>
                          </a:solidFill>
                          <a:effectLst/>
                          <a:latin typeface="Calibri" panose="020F0502020204030204" pitchFamily="34" charset="0"/>
                        </a:rPr>
                        <a:t>450</a:t>
                      </a:r>
                    </a:p>
                  </a:txBody>
                  <a:tcPr marL="4856" marR="4856" marT="48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100" b="0" i="0" u="none" strike="noStrike">
                          <a:solidFill>
                            <a:srgbClr val="000000"/>
                          </a:solidFill>
                          <a:effectLst/>
                          <a:latin typeface="Calibri" panose="020F0502020204030204" pitchFamily="34" charset="0"/>
                        </a:rPr>
                        <a:t>529</a:t>
                      </a:r>
                    </a:p>
                  </a:txBody>
                  <a:tcPr marL="4856" marR="4856" marT="48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100" b="0" i="0" u="none" strike="noStrike" dirty="0">
                          <a:solidFill>
                            <a:srgbClr val="000000"/>
                          </a:solidFill>
                          <a:effectLst/>
                          <a:latin typeface="Calibri" panose="020F0502020204030204" pitchFamily="34" charset="0"/>
                        </a:rPr>
                        <a:t>5267</a:t>
                      </a:r>
                    </a:p>
                  </a:txBody>
                  <a:tcPr marL="4856" marR="4856" marT="48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100" b="0" i="0" u="none" strike="noStrike">
                          <a:solidFill>
                            <a:srgbClr val="000000"/>
                          </a:solidFill>
                          <a:effectLst/>
                          <a:latin typeface="Calibri" panose="020F0502020204030204" pitchFamily="34" charset="0"/>
                        </a:rPr>
                        <a:t>8,5</a:t>
                      </a:r>
                    </a:p>
                  </a:txBody>
                  <a:tcPr marL="4856" marR="4856" marT="48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de-DE" sz="1100" b="0" i="0" u="none" strike="noStrike">
                          <a:solidFill>
                            <a:srgbClr val="000000"/>
                          </a:solidFill>
                          <a:effectLst/>
                          <a:latin typeface="Calibri" panose="020F0502020204030204" pitchFamily="34" charset="0"/>
                        </a:rPr>
                        <a:t>10,0</a:t>
                      </a:r>
                    </a:p>
                  </a:txBody>
                  <a:tcPr marL="4856" marR="4856" marT="485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3088557738"/>
                  </a:ext>
                </a:extLst>
              </a:tr>
              <a:tr h="164876">
                <a:tc>
                  <a:txBody>
                    <a:bodyPr/>
                    <a:lstStyle/>
                    <a:p>
                      <a:pPr algn="l" fontAlgn="b"/>
                      <a:r>
                        <a:rPr lang="de-DE" sz="900" b="1" i="0" u="none" strike="noStrike">
                          <a:solidFill>
                            <a:srgbClr val="000000"/>
                          </a:solidFill>
                          <a:effectLst/>
                          <a:latin typeface="Calibri" panose="020F0502020204030204" pitchFamily="34" charset="0"/>
                        </a:rPr>
                        <a:t>HV Niederrhein</a:t>
                      </a:r>
                    </a:p>
                  </a:txBody>
                  <a:tcPr marL="4856" marR="4856" marT="485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100" b="0" i="0" u="none" strike="noStrike">
                          <a:solidFill>
                            <a:srgbClr val="000000"/>
                          </a:solidFill>
                          <a:effectLst/>
                          <a:latin typeface="Calibri" panose="020F0502020204030204" pitchFamily="34" charset="0"/>
                        </a:rPr>
                        <a:t>414</a:t>
                      </a:r>
                    </a:p>
                  </a:txBody>
                  <a:tcPr marL="4856" marR="4856" marT="48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100" b="0" i="0" u="none" strike="noStrike">
                          <a:solidFill>
                            <a:srgbClr val="000000"/>
                          </a:solidFill>
                          <a:effectLst/>
                          <a:latin typeface="Calibri" panose="020F0502020204030204" pitchFamily="34" charset="0"/>
                        </a:rPr>
                        <a:t>476</a:t>
                      </a:r>
                    </a:p>
                  </a:txBody>
                  <a:tcPr marL="4856" marR="4856" marT="48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100" b="0" i="0" u="none" strike="noStrike" dirty="0">
                          <a:solidFill>
                            <a:srgbClr val="000000"/>
                          </a:solidFill>
                          <a:effectLst/>
                          <a:latin typeface="Calibri" panose="020F0502020204030204" pitchFamily="34" charset="0"/>
                        </a:rPr>
                        <a:t>1105</a:t>
                      </a:r>
                    </a:p>
                  </a:txBody>
                  <a:tcPr marL="4856" marR="4856" marT="48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100" b="0" i="0" u="none" strike="noStrike">
                          <a:solidFill>
                            <a:srgbClr val="000000"/>
                          </a:solidFill>
                          <a:effectLst/>
                          <a:latin typeface="Calibri" panose="020F0502020204030204" pitchFamily="34" charset="0"/>
                        </a:rPr>
                        <a:t>37,5</a:t>
                      </a:r>
                    </a:p>
                  </a:txBody>
                  <a:tcPr marL="4856" marR="4856" marT="48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100" b="0" i="0" u="none" strike="noStrike">
                          <a:solidFill>
                            <a:srgbClr val="000000"/>
                          </a:solidFill>
                          <a:effectLst/>
                          <a:latin typeface="Calibri" panose="020F0502020204030204" pitchFamily="34" charset="0"/>
                        </a:rPr>
                        <a:t>43,1</a:t>
                      </a:r>
                    </a:p>
                  </a:txBody>
                  <a:tcPr marL="4856" marR="4856" marT="485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07085289"/>
                  </a:ext>
                </a:extLst>
              </a:tr>
              <a:tr h="164876">
                <a:tc>
                  <a:txBody>
                    <a:bodyPr/>
                    <a:lstStyle/>
                    <a:p>
                      <a:pPr algn="l" fontAlgn="b"/>
                      <a:r>
                        <a:rPr lang="de-DE" sz="900" b="1" i="0" u="none" strike="noStrike">
                          <a:solidFill>
                            <a:srgbClr val="000000"/>
                          </a:solidFill>
                          <a:effectLst/>
                          <a:latin typeface="Calibri" panose="020F0502020204030204" pitchFamily="34" charset="0"/>
                        </a:rPr>
                        <a:t>HV Rheinland</a:t>
                      </a:r>
                    </a:p>
                  </a:txBody>
                  <a:tcPr marL="4856" marR="4856" marT="485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100" b="0" i="0" u="none" strike="noStrike">
                          <a:solidFill>
                            <a:srgbClr val="000000"/>
                          </a:solidFill>
                          <a:effectLst/>
                          <a:latin typeface="Calibri" panose="020F0502020204030204" pitchFamily="34" charset="0"/>
                        </a:rPr>
                        <a:t>92</a:t>
                      </a:r>
                    </a:p>
                  </a:txBody>
                  <a:tcPr marL="4856" marR="4856" marT="48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100" b="0" i="0" u="none" strike="noStrike">
                          <a:solidFill>
                            <a:srgbClr val="000000"/>
                          </a:solidFill>
                          <a:effectLst/>
                          <a:latin typeface="Calibri" panose="020F0502020204030204" pitchFamily="34" charset="0"/>
                        </a:rPr>
                        <a:t>92</a:t>
                      </a:r>
                    </a:p>
                  </a:txBody>
                  <a:tcPr marL="4856" marR="4856" marT="48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100" b="0" i="0" u="none" strike="noStrike" dirty="0">
                          <a:solidFill>
                            <a:srgbClr val="000000"/>
                          </a:solidFill>
                          <a:effectLst/>
                          <a:latin typeface="Calibri" panose="020F0502020204030204" pitchFamily="34" charset="0"/>
                        </a:rPr>
                        <a:t>141</a:t>
                      </a:r>
                    </a:p>
                  </a:txBody>
                  <a:tcPr marL="4856" marR="4856" marT="48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100" b="0" i="0" u="none" strike="noStrike">
                          <a:solidFill>
                            <a:srgbClr val="000000"/>
                          </a:solidFill>
                          <a:effectLst/>
                          <a:latin typeface="Calibri" panose="020F0502020204030204" pitchFamily="34" charset="0"/>
                        </a:rPr>
                        <a:t>65,2</a:t>
                      </a:r>
                    </a:p>
                  </a:txBody>
                  <a:tcPr marL="4856" marR="4856" marT="48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de-DE" sz="1100" b="0" i="0" u="none" strike="noStrike">
                          <a:solidFill>
                            <a:srgbClr val="000000"/>
                          </a:solidFill>
                          <a:effectLst/>
                          <a:latin typeface="Calibri" panose="020F0502020204030204" pitchFamily="34" charset="0"/>
                        </a:rPr>
                        <a:t>65,2</a:t>
                      </a:r>
                    </a:p>
                  </a:txBody>
                  <a:tcPr marL="4856" marR="4856" marT="485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855976813"/>
                  </a:ext>
                </a:extLst>
              </a:tr>
              <a:tr h="164876">
                <a:tc>
                  <a:txBody>
                    <a:bodyPr/>
                    <a:lstStyle/>
                    <a:p>
                      <a:pPr algn="l" fontAlgn="b"/>
                      <a:r>
                        <a:rPr lang="de-DE" sz="900" b="1" i="0" u="none" strike="noStrike">
                          <a:solidFill>
                            <a:srgbClr val="000000"/>
                          </a:solidFill>
                          <a:effectLst/>
                          <a:latin typeface="Calibri" panose="020F0502020204030204" pitchFamily="34" charset="0"/>
                        </a:rPr>
                        <a:t>HV Sachsen</a:t>
                      </a:r>
                    </a:p>
                  </a:txBody>
                  <a:tcPr marL="4856" marR="4856" marT="485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100" b="0" i="0" u="none" strike="noStrike">
                          <a:solidFill>
                            <a:srgbClr val="000000"/>
                          </a:solidFill>
                          <a:effectLst/>
                          <a:latin typeface="Calibri" panose="020F0502020204030204" pitchFamily="34" charset="0"/>
                        </a:rPr>
                        <a:t>155</a:t>
                      </a:r>
                    </a:p>
                  </a:txBody>
                  <a:tcPr marL="4856" marR="4856" marT="48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100" b="0" i="0" u="none" strike="noStrike">
                          <a:solidFill>
                            <a:srgbClr val="000000"/>
                          </a:solidFill>
                          <a:effectLst/>
                          <a:latin typeface="Calibri" panose="020F0502020204030204" pitchFamily="34" charset="0"/>
                        </a:rPr>
                        <a:t>188</a:t>
                      </a:r>
                    </a:p>
                  </a:txBody>
                  <a:tcPr marL="4856" marR="4856" marT="48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100" b="0" i="0" u="none" strike="noStrike" dirty="0">
                          <a:solidFill>
                            <a:srgbClr val="000000"/>
                          </a:solidFill>
                          <a:effectLst/>
                          <a:latin typeface="Calibri" panose="020F0502020204030204" pitchFamily="34" charset="0"/>
                        </a:rPr>
                        <a:t>1089</a:t>
                      </a:r>
                    </a:p>
                  </a:txBody>
                  <a:tcPr marL="4856" marR="4856" marT="48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100" b="0" i="0" u="none" strike="noStrike">
                          <a:solidFill>
                            <a:srgbClr val="000000"/>
                          </a:solidFill>
                          <a:effectLst/>
                          <a:latin typeface="Calibri" panose="020F0502020204030204" pitchFamily="34" charset="0"/>
                        </a:rPr>
                        <a:t>14,2</a:t>
                      </a:r>
                    </a:p>
                  </a:txBody>
                  <a:tcPr marL="4856" marR="4856" marT="48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de-DE" sz="1100" b="0" i="0" u="none" strike="noStrike">
                          <a:solidFill>
                            <a:srgbClr val="000000"/>
                          </a:solidFill>
                          <a:effectLst/>
                          <a:latin typeface="Calibri" panose="020F0502020204030204" pitchFamily="34" charset="0"/>
                        </a:rPr>
                        <a:t>17,3</a:t>
                      </a:r>
                    </a:p>
                  </a:txBody>
                  <a:tcPr marL="4856" marR="4856" marT="485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197515026"/>
                  </a:ext>
                </a:extLst>
              </a:tr>
              <a:tr h="164876">
                <a:tc>
                  <a:txBody>
                    <a:bodyPr/>
                    <a:lstStyle/>
                    <a:p>
                      <a:pPr algn="l" fontAlgn="b"/>
                      <a:r>
                        <a:rPr lang="de-DE" sz="900" b="1" i="0" u="none" strike="noStrike">
                          <a:solidFill>
                            <a:srgbClr val="000000"/>
                          </a:solidFill>
                          <a:effectLst/>
                          <a:latin typeface="Calibri" panose="020F0502020204030204" pitchFamily="34" charset="0"/>
                        </a:rPr>
                        <a:t>HV Sachsen-Anhalt</a:t>
                      </a:r>
                    </a:p>
                  </a:txBody>
                  <a:tcPr marL="4856" marR="4856" marT="485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100" b="0" i="0" u="none" strike="noStrike">
                          <a:solidFill>
                            <a:srgbClr val="000000"/>
                          </a:solidFill>
                          <a:effectLst/>
                          <a:latin typeface="Calibri" panose="020F0502020204030204" pitchFamily="34" charset="0"/>
                        </a:rPr>
                        <a:t>219</a:t>
                      </a:r>
                    </a:p>
                  </a:txBody>
                  <a:tcPr marL="4856" marR="4856" marT="48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100" b="0" i="0" u="none" strike="noStrike">
                          <a:solidFill>
                            <a:srgbClr val="000000"/>
                          </a:solidFill>
                          <a:effectLst/>
                          <a:latin typeface="Calibri" panose="020F0502020204030204" pitchFamily="34" charset="0"/>
                        </a:rPr>
                        <a:t>222</a:t>
                      </a:r>
                    </a:p>
                  </a:txBody>
                  <a:tcPr marL="4856" marR="4856" marT="48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100" b="0" i="0" u="none" strike="noStrike" dirty="0">
                          <a:solidFill>
                            <a:srgbClr val="000000"/>
                          </a:solidFill>
                          <a:effectLst/>
                          <a:latin typeface="Calibri" panose="020F0502020204030204" pitchFamily="34" charset="0"/>
                        </a:rPr>
                        <a:t>558</a:t>
                      </a:r>
                    </a:p>
                  </a:txBody>
                  <a:tcPr marL="4856" marR="4856" marT="48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100" b="0" i="0" u="none" strike="noStrike">
                          <a:solidFill>
                            <a:srgbClr val="000000"/>
                          </a:solidFill>
                          <a:effectLst/>
                          <a:latin typeface="Calibri" panose="020F0502020204030204" pitchFamily="34" charset="0"/>
                        </a:rPr>
                        <a:t>39,2</a:t>
                      </a:r>
                    </a:p>
                  </a:txBody>
                  <a:tcPr marL="4856" marR="4856" marT="48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100" b="0" i="0" u="none" strike="noStrike">
                          <a:solidFill>
                            <a:srgbClr val="000000"/>
                          </a:solidFill>
                          <a:effectLst/>
                          <a:latin typeface="Calibri" panose="020F0502020204030204" pitchFamily="34" charset="0"/>
                        </a:rPr>
                        <a:t>39,8</a:t>
                      </a:r>
                    </a:p>
                  </a:txBody>
                  <a:tcPr marL="4856" marR="4856" marT="485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90170172"/>
                  </a:ext>
                </a:extLst>
              </a:tr>
              <a:tr h="164876">
                <a:tc>
                  <a:txBody>
                    <a:bodyPr/>
                    <a:lstStyle/>
                    <a:p>
                      <a:pPr algn="l" fontAlgn="b"/>
                      <a:r>
                        <a:rPr lang="de-DE" sz="900" b="1" i="0" u="none" strike="noStrike">
                          <a:solidFill>
                            <a:srgbClr val="000000"/>
                          </a:solidFill>
                          <a:effectLst/>
                          <a:latin typeface="Calibri" panose="020F0502020204030204" pitchFamily="34" charset="0"/>
                        </a:rPr>
                        <a:t>nu-Liga</a:t>
                      </a:r>
                    </a:p>
                  </a:txBody>
                  <a:tcPr marL="4856" marR="4856" marT="485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100" b="0" i="0" u="none" strike="noStrike">
                          <a:solidFill>
                            <a:srgbClr val="000000"/>
                          </a:solidFill>
                          <a:effectLst/>
                          <a:latin typeface="Calibri" panose="020F0502020204030204" pitchFamily="34" charset="0"/>
                        </a:rPr>
                        <a:t>13</a:t>
                      </a:r>
                    </a:p>
                  </a:txBody>
                  <a:tcPr marL="4856" marR="4856" marT="48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100" b="0" i="0" u="none" strike="noStrike">
                          <a:solidFill>
                            <a:srgbClr val="000000"/>
                          </a:solidFill>
                          <a:effectLst/>
                          <a:latin typeface="Calibri" panose="020F0502020204030204" pitchFamily="34" charset="0"/>
                        </a:rPr>
                        <a:t>13</a:t>
                      </a:r>
                    </a:p>
                  </a:txBody>
                  <a:tcPr marL="4856" marR="4856" marT="48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100" b="0" i="0" u="none" strike="noStrike" dirty="0">
                          <a:solidFill>
                            <a:srgbClr val="000000"/>
                          </a:solidFill>
                          <a:effectLst/>
                          <a:latin typeface="Calibri" panose="020F0502020204030204" pitchFamily="34" charset="0"/>
                        </a:rPr>
                        <a:t> </a:t>
                      </a:r>
                    </a:p>
                  </a:txBody>
                  <a:tcPr marL="4856" marR="4856" marT="48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100" b="0" i="0" u="none" strike="noStrike">
                          <a:solidFill>
                            <a:srgbClr val="000000"/>
                          </a:solidFill>
                          <a:effectLst/>
                          <a:latin typeface="Calibri" panose="020F0502020204030204" pitchFamily="34" charset="0"/>
                        </a:rPr>
                        <a:t> </a:t>
                      </a:r>
                    </a:p>
                  </a:txBody>
                  <a:tcPr marL="4856" marR="4856" marT="48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100" b="0" i="0" u="none" strike="noStrike">
                          <a:solidFill>
                            <a:srgbClr val="000000"/>
                          </a:solidFill>
                          <a:effectLst/>
                          <a:latin typeface="Calibri" panose="020F0502020204030204" pitchFamily="34" charset="0"/>
                        </a:rPr>
                        <a:t> </a:t>
                      </a:r>
                    </a:p>
                  </a:txBody>
                  <a:tcPr marL="4856" marR="4856" marT="485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00810173"/>
                  </a:ext>
                </a:extLst>
              </a:tr>
              <a:tr h="164876">
                <a:tc>
                  <a:txBody>
                    <a:bodyPr/>
                    <a:lstStyle/>
                    <a:p>
                      <a:pPr algn="l" fontAlgn="b"/>
                      <a:r>
                        <a:rPr lang="de-DE" sz="900" b="1" i="0" u="none" strike="noStrike">
                          <a:solidFill>
                            <a:srgbClr val="000000"/>
                          </a:solidFill>
                          <a:effectLst/>
                          <a:latin typeface="Calibri" panose="020F0502020204030204" pitchFamily="34" charset="0"/>
                        </a:rPr>
                        <a:t>Pfälzer Handball-Verband</a:t>
                      </a:r>
                    </a:p>
                  </a:txBody>
                  <a:tcPr marL="4856" marR="4856" marT="485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100" b="0" i="0" u="none" strike="noStrike">
                          <a:solidFill>
                            <a:srgbClr val="000000"/>
                          </a:solidFill>
                          <a:effectLst/>
                          <a:latin typeface="Calibri" panose="020F0502020204030204" pitchFamily="34" charset="0"/>
                        </a:rPr>
                        <a:t>73</a:t>
                      </a:r>
                    </a:p>
                  </a:txBody>
                  <a:tcPr marL="4856" marR="4856" marT="48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100" b="0" i="0" u="none" strike="noStrike">
                          <a:solidFill>
                            <a:srgbClr val="000000"/>
                          </a:solidFill>
                          <a:effectLst/>
                          <a:latin typeface="Calibri" panose="020F0502020204030204" pitchFamily="34" charset="0"/>
                        </a:rPr>
                        <a:t>80</a:t>
                      </a:r>
                    </a:p>
                  </a:txBody>
                  <a:tcPr marL="4856" marR="4856" marT="48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100" b="0" i="0" u="none" strike="noStrike">
                          <a:solidFill>
                            <a:srgbClr val="000000"/>
                          </a:solidFill>
                          <a:effectLst/>
                          <a:latin typeface="Calibri" panose="020F0502020204030204" pitchFamily="34" charset="0"/>
                        </a:rPr>
                        <a:t>122</a:t>
                      </a:r>
                    </a:p>
                  </a:txBody>
                  <a:tcPr marL="4856" marR="4856" marT="48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100" b="0" i="0" u="none" strike="noStrike" dirty="0">
                          <a:solidFill>
                            <a:srgbClr val="000000"/>
                          </a:solidFill>
                          <a:effectLst/>
                          <a:latin typeface="Calibri" panose="020F0502020204030204" pitchFamily="34" charset="0"/>
                        </a:rPr>
                        <a:t>59,8</a:t>
                      </a:r>
                    </a:p>
                  </a:txBody>
                  <a:tcPr marL="4856" marR="4856" marT="48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de-DE" sz="1100" b="0" i="0" u="none" strike="noStrike">
                          <a:solidFill>
                            <a:srgbClr val="000000"/>
                          </a:solidFill>
                          <a:effectLst/>
                          <a:latin typeface="Calibri" panose="020F0502020204030204" pitchFamily="34" charset="0"/>
                        </a:rPr>
                        <a:t>65,6</a:t>
                      </a:r>
                    </a:p>
                  </a:txBody>
                  <a:tcPr marL="4856" marR="4856" marT="485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26054120"/>
                  </a:ext>
                </a:extLst>
              </a:tr>
              <a:tr h="164876">
                <a:tc>
                  <a:txBody>
                    <a:bodyPr/>
                    <a:lstStyle/>
                    <a:p>
                      <a:pPr algn="l" fontAlgn="b"/>
                      <a:r>
                        <a:rPr lang="de-DE" sz="900" b="1" i="0" u="none" strike="noStrike">
                          <a:solidFill>
                            <a:srgbClr val="000000"/>
                          </a:solidFill>
                          <a:effectLst/>
                          <a:latin typeface="Calibri" panose="020F0502020204030204" pitchFamily="34" charset="0"/>
                        </a:rPr>
                        <a:t>Südbadischer Handballverband </a:t>
                      </a:r>
                    </a:p>
                  </a:txBody>
                  <a:tcPr marL="4856" marR="4856" marT="485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100" b="0" i="0" u="none" strike="noStrike">
                          <a:solidFill>
                            <a:srgbClr val="000000"/>
                          </a:solidFill>
                          <a:effectLst/>
                          <a:latin typeface="Calibri" panose="020F0502020204030204" pitchFamily="34" charset="0"/>
                        </a:rPr>
                        <a:t>124</a:t>
                      </a:r>
                    </a:p>
                  </a:txBody>
                  <a:tcPr marL="4856" marR="4856" marT="48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100" b="0" i="0" u="none" strike="noStrike">
                          <a:solidFill>
                            <a:srgbClr val="000000"/>
                          </a:solidFill>
                          <a:effectLst/>
                          <a:latin typeface="Calibri" panose="020F0502020204030204" pitchFamily="34" charset="0"/>
                        </a:rPr>
                        <a:t>148</a:t>
                      </a:r>
                    </a:p>
                  </a:txBody>
                  <a:tcPr marL="4856" marR="4856" marT="48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100" b="0" i="0" u="none" strike="noStrike">
                          <a:solidFill>
                            <a:srgbClr val="000000"/>
                          </a:solidFill>
                          <a:effectLst/>
                          <a:latin typeface="Calibri" panose="020F0502020204030204" pitchFamily="34" charset="0"/>
                        </a:rPr>
                        <a:t>391</a:t>
                      </a:r>
                    </a:p>
                  </a:txBody>
                  <a:tcPr marL="4856" marR="4856" marT="48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100" b="0" i="0" u="none" strike="noStrike" dirty="0">
                          <a:solidFill>
                            <a:srgbClr val="000000"/>
                          </a:solidFill>
                          <a:effectLst/>
                          <a:latin typeface="Calibri" panose="020F0502020204030204" pitchFamily="34" charset="0"/>
                        </a:rPr>
                        <a:t>31,7</a:t>
                      </a:r>
                    </a:p>
                  </a:txBody>
                  <a:tcPr marL="4856" marR="4856" marT="48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100" b="0" i="0" u="none" strike="noStrike" dirty="0">
                          <a:solidFill>
                            <a:srgbClr val="000000"/>
                          </a:solidFill>
                          <a:effectLst/>
                          <a:latin typeface="Calibri" panose="020F0502020204030204" pitchFamily="34" charset="0"/>
                        </a:rPr>
                        <a:t>37,9</a:t>
                      </a:r>
                    </a:p>
                  </a:txBody>
                  <a:tcPr marL="4856" marR="4856" marT="485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07247871"/>
                  </a:ext>
                </a:extLst>
              </a:tr>
              <a:tr h="164876">
                <a:tc>
                  <a:txBody>
                    <a:bodyPr/>
                    <a:lstStyle/>
                    <a:p>
                      <a:pPr algn="l" fontAlgn="b"/>
                      <a:r>
                        <a:rPr lang="de-DE" sz="900" b="1" i="0" u="none" strike="noStrike" dirty="0">
                          <a:solidFill>
                            <a:srgbClr val="000000"/>
                          </a:solidFill>
                          <a:effectLst/>
                          <a:latin typeface="Calibri" panose="020F0502020204030204" pitchFamily="34" charset="0"/>
                        </a:rPr>
                        <a:t>Thüringer HV</a:t>
                      </a:r>
                    </a:p>
                  </a:txBody>
                  <a:tcPr marL="4856" marR="4856" marT="485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de-DE" sz="1100" b="0" i="0" u="none" strike="noStrike">
                          <a:solidFill>
                            <a:srgbClr val="000000"/>
                          </a:solidFill>
                          <a:effectLst/>
                          <a:latin typeface="Calibri" panose="020F0502020204030204" pitchFamily="34" charset="0"/>
                        </a:rPr>
                        <a:t>34</a:t>
                      </a:r>
                    </a:p>
                  </a:txBody>
                  <a:tcPr marL="4856" marR="4856" marT="48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de-DE" sz="1100" b="0" i="0" u="none" strike="noStrike">
                          <a:solidFill>
                            <a:srgbClr val="000000"/>
                          </a:solidFill>
                          <a:effectLst/>
                          <a:latin typeface="Calibri" panose="020F0502020204030204" pitchFamily="34" charset="0"/>
                        </a:rPr>
                        <a:t>36</a:t>
                      </a:r>
                    </a:p>
                  </a:txBody>
                  <a:tcPr marL="4856" marR="4856" marT="48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100" b="0" i="0" u="none" strike="noStrike">
                          <a:solidFill>
                            <a:srgbClr val="000000"/>
                          </a:solidFill>
                          <a:effectLst/>
                          <a:latin typeface="Calibri" panose="020F0502020204030204" pitchFamily="34" charset="0"/>
                        </a:rPr>
                        <a:t>225</a:t>
                      </a:r>
                    </a:p>
                  </a:txBody>
                  <a:tcPr marL="4856" marR="4856" marT="48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de-DE" sz="1100" b="0" i="0" u="none" strike="noStrike">
                          <a:solidFill>
                            <a:srgbClr val="000000"/>
                          </a:solidFill>
                          <a:effectLst/>
                          <a:latin typeface="Calibri" panose="020F0502020204030204" pitchFamily="34" charset="0"/>
                        </a:rPr>
                        <a:t>15,1</a:t>
                      </a:r>
                    </a:p>
                  </a:txBody>
                  <a:tcPr marL="4856" marR="4856" marT="48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b"/>
                      <a:r>
                        <a:rPr lang="de-DE" sz="1100" b="0" i="0" u="none" strike="noStrike" dirty="0">
                          <a:solidFill>
                            <a:srgbClr val="000000"/>
                          </a:solidFill>
                          <a:effectLst/>
                          <a:latin typeface="Calibri" panose="020F0502020204030204" pitchFamily="34" charset="0"/>
                        </a:rPr>
                        <a:t>16,0</a:t>
                      </a:r>
                    </a:p>
                  </a:txBody>
                  <a:tcPr marL="4856" marR="4856" marT="485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855465278"/>
                  </a:ext>
                </a:extLst>
              </a:tr>
            </a:tbl>
          </a:graphicData>
        </a:graphic>
      </p:graphicFrame>
    </p:spTree>
    <p:extLst>
      <p:ext uri="{BB962C8B-B14F-4D97-AF65-F5344CB8AC3E}">
        <p14:creationId xmlns:p14="http://schemas.microsoft.com/office/powerpoint/2010/main" val="26324357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F5E50F74-8E82-4141-877E-7C16C8B4AEC0}"/>
              </a:ext>
            </a:extLst>
          </p:cNvPr>
          <p:cNvSpPr>
            <a:spLocks noGrp="1"/>
          </p:cNvSpPr>
          <p:nvPr>
            <p:ph type="sldNum" sz="quarter" idx="22"/>
          </p:nvPr>
        </p:nvSpPr>
        <p:spPr>
          <a:xfrm>
            <a:off x="8689658" y="5624513"/>
            <a:ext cx="354330" cy="273844"/>
          </a:xfrm>
        </p:spPr>
        <p:txBody>
          <a:bodyPr/>
          <a:lstStyle/>
          <a:p>
            <a:fld id="{096776BD-8EC8-4638-91DB-0945096743CB}" type="slidenum">
              <a:rPr lang="de-DE" smtClean="0"/>
              <a:t>22</a:t>
            </a:fld>
            <a:endParaRPr lang="de-DE"/>
          </a:p>
        </p:txBody>
      </p:sp>
      <p:sp>
        <p:nvSpPr>
          <p:cNvPr id="8" name="Textfeld 7">
            <a:extLst>
              <a:ext uri="{FF2B5EF4-FFF2-40B4-BE49-F238E27FC236}">
                <a16:creationId xmlns:a16="http://schemas.microsoft.com/office/drawing/2014/main" id="{2A0F8927-C11C-483B-A513-AACCE2EC69D1}"/>
              </a:ext>
            </a:extLst>
          </p:cNvPr>
          <p:cNvSpPr txBox="1"/>
          <p:nvPr/>
        </p:nvSpPr>
        <p:spPr>
          <a:xfrm>
            <a:off x="373381" y="3117059"/>
            <a:ext cx="2072640" cy="553998"/>
          </a:xfrm>
          <a:prstGeom prst="rect">
            <a:avLst/>
          </a:prstGeom>
          <a:noFill/>
        </p:spPr>
        <p:txBody>
          <a:bodyPr wrap="square" rtlCol="0">
            <a:spAutoFit/>
          </a:bodyPr>
          <a:lstStyle/>
          <a:p>
            <a:r>
              <a:rPr lang="de-DE" sz="3000" b="1" dirty="0">
                <a:latin typeface="Arial" panose="020B0604020202020204" pitchFamily="34" charset="0"/>
                <a:cs typeface="Arial" panose="020B0604020202020204" pitchFamily="34" charset="0"/>
              </a:rPr>
              <a:t>Übersicht</a:t>
            </a:r>
          </a:p>
        </p:txBody>
      </p:sp>
      <p:pic>
        <p:nvPicPr>
          <p:cNvPr id="9" name="Grafik 8">
            <a:extLst>
              <a:ext uri="{FF2B5EF4-FFF2-40B4-BE49-F238E27FC236}">
                <a16:creationId xmlns:a16="http://schemas.microsoft.com/office/drawing/2014/main" id="{9299B911-D90D-4ABA-A0F6-4775A10BEC1A}"/>
              </a:ext>
            </a:extLst>
          </p:cNvPr>
          <p:cNvPicPr/>
          <p:nvPr/>
        </p:nvPicPr>
        <p:blipFill>
          <a:blip r:embed="rId2"/>
          <a:stretch>
            <a:fillRect/>
          </a:stretch>
        </p:blipFill>
        <p:spPr>
          <a:xfrm>
            <a:off x="2964365" y="1521391"/>
            <a:ext cx="5725292" cy="4149776"/>
          </a:xfrm>
          <a:prstGeom prst="rect">
            <a:avLst/>
          </a:prstGeom>
        </p:spPr>
      </p:pic>
    </p:spTree>
    <p:extLst>
      <p:ext uri="{BB962C8B-B14F-4D97-AF65-F5344CB8AC3E}">
        <p14:creationId xmlns:p14="http://schemas.microsoft.com/office/powerpoint/2010/main" val="18125789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F5E50F74-8E82-4141-877E-7C16C8B4AEC0}"/>
              </a:ext>
            </a:extLst>
          </p:cNvPr>
          <p:cNvSpPr>
            <a:spLocks noGrp="1"/>
          </p:cNvSpPr>
          <p:nvPr>
            <p:ph type="sldNum" sz="quarter" idx="22"/>
          </p:nvPr>
        </p:nvSpPr>
        <p:spPr>
          <a:xfrm>
            <a:off x="8689658" y="5624513"/>
            <a:ext cx="354330" cy="273844"/>
          </a:xfrm>
        </p:spPr>
        <p:txBody>
          <a:bodyPr/>
          <a:lstStyle/>
          <a:p>
            <a:fld id="{096776BD-8EC8-4638-91DB-0945096743CB}" type="slidenum">
              <a:rPr lang="de-DE" smtClean="0"/>
              <a:t>23</a:t>
            </a:fld>
            <a:endParaRPr lang="de-DE"/>
          </a:p>
        </p:txBody>
      </p:sp>
      <p:sp>
        <p:nvSpPr>
          <p:cNvPr id="8" name="Textfeld 7">
            <a:extLst>
              <a:ext uri="{FF2B5EF4-FFF2-40B4-BE49-F238E27FC236}">
                <a16:creationId xmlns:a16="http://schemas.microsoft.com/office/drawing/2014/main" id="{2A0F8927-C11C-483B-A513-AACCE2EC69D1}"/>
              </a:ext>
            </a:extLst>
          </p:cNvPr>
          <p:cNvSpPr txBox="1"/>
          <p:nvPr/>
        </p:nvSpPr>
        <p:spPr>
          <a:xfrm>
            <a:off x="419101" y="3209709"/>
            <a:ext cx="2019300" cy="553998"/>
          </a:xfrm>
          <a:prstGeom prst="rect">
            <a:avLst/>
          </a:prstGeom>
          <a:noFill/>
        </p:spPr>
        <p:txBody>
          <a:bodyPr wrap="square" rtlCol="0">
            <a:spAutoFit/>
          </a:bodyPr>
          <a:lstStyle/>
          <a:p>
            <a:r>
              <a:rPr lang="de-DE" sz="3000" b="1" dirty="0">
                <a:latin typeface="Arial" panose="020B0604020202020204" pitchFamily="34" charset="0"/>
                <a:cs typeface="Arial" panose="020B0604020202020204" pitchFamily="34" charset="0"/>
              </a:rPr>
              <a:t>Rubriken</a:t>
            </a:r>
          </a:p>
        </p:txBody>
      </p:sp>
      <p:pic>
        <p:nvPicPr>
          <p:cNvPr id="9" name="Grafik 8">
            <a:extLst>
              <a:ext uri="{FF2B5EF4-FFF2-40B4-BE49-F238E27FC236}">
                <a16:creationId xmlns:a16="http://schemas.microsoft.com/office/drawing/2014/main" id="{120AFEDD-4D2F-4024-97E1-80CDC38A4CF8}"/>
              </a:ext>
            </a:extLst>
          </p:cNvPr>
          <p:cNvPicPr/>
          <p:nvPr/>
        </p:nvPicPr>
        <p:blipFill>
          <a:blip r:embed="rId2"/>
          <a:stretch>
            <a:fillRect/>
          </a:stretch>
        </p:blipFill>
        <p:spPr>
          <a:xfrm>
            <a:off x="2851175" y="1405054"/>
            <a:ext cx="5873725" cy="4486472"/>
          </a:xfrm>
          <a:prstGeom prst="rect">
            <a:avLst/>
          </a:prstGeom>
        </p:spPr>
      </p:pic>
    </p:spTree>
    <p:extLst>
      <p:ext uri="{BB962C8B-B14F-4D97-AF65-F5344CB8AC3E}">
        <p14:creationId xmlns:p14="http://schemas.microsoft.com/office/powerpoint/2010/main" val="14339736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F5E50F74-8E82-4141-877E-7C16C8B4AEC0}"/>
              </a:ext>
            </a:extLst>
          </p:cNvPr>
          <p:cNvSpPr>
            <a:spLocks noGrp="1"/>
          </p:cNvSpPr>
          <p:nvPr>
            <p:ph type="sldNum" sz="quarter" idx="22"/>
          </p:nvPr>
        </p:nvSpPr>
        <p:spPr>
          <a:xfrm>
            <a:off x="8689658" y="5624513"/>
            <a:ext cx="354330" cy="273844"/>
          </a:xfrm>
        </p:spPr>
        <p:txBody>
          <a:bodyPr/>
          <a:lstStyle/>
          <a:p>
            <a:fld id="{096776BD-8EC8-4638-91DB-0945096743CB}" type="slidenum">
              <a:rPr lang="de-DE" smtClean="0"/>
              <a:t>24</a:t>
            </a:fld>
            <a:endParaRPr lang="de-DE"/>
          </a:p>
        </p:txBody>
      </p:sp>
      <p:sp>
        <p:nvSpPr>
          <p:cNvPr id="8" name="Textfeld 7">
            <a:extLst>
              <a:ext uri="{FF2B5EF4-FFF2-40B4-BE49-F238E27FC236}">
                <a16:creationId xmlns:a16="http://schemas.microsoft.com/office/drawing/2014/main" id="{2A0F8927-C11C-483B-A513-AACCE2EC69D1}"/>
              </a:ext>
            </a:extLst>
          </p:cNvPr>
          <p:cNvSpPr txBox="1"/>
          <p:nvPr/>
        </p:nvSpPr>
        <p:spPr>
          <a:xfrm>
            <a:off x="419101" y="3209709"/>
            <a:ext cx="2019300" cy="553998"/>
          </a:xfrm>
          <a:prstGeom prst="rect">
            <a:avLst/>
          </a:prstGeom>
          <a:noFill/>
        </p:spPr>
        <p:txBody>
          <a:bodyPr wrap="square" rtlCol="0">
            <a:spAutoFit/>
          </a:bodyPr>
          <a:lstStyle/>
          <a:p>
            <a:r>
              <a:rPr lang="de-DE" sz="3000" b="1" dirty="0">
                <a:latin typeface="Arial" panose="020B0604020202020204" pitchFamily="34" charset="0"/>
                <a:cs typeface="Arial" panose="020B0604020202020204" pitchFamily="34" charset="0"/>
              </a:rPr>
              <a:t>Rubriken</a:t>
            </a:r>
          </a:p>
        </p:txBody>
      </p:sp>
      <p:pic>
        <p:nvPicPr>
          <p:cNvPr id="5" name="Grafik 4">
            <a:extLst>
              <a:ext uri="{FF2B5EF4-FFF2-40B4-BE49-F238E27FC236}">
                <a16:creationId xmlns:a16="http://schemas.microsoft.com/office/drawing/2014/main" id="{DECC7388-3A6D-46E2-8239-712290084AA6}"/>
              </a:ext>
            </a:extLst>
          </p:cNvPr>
          <p:cNvPicPr/>
          <p:nvPr/>
        </p:nvPicPr>
        <p:blipFill rotWithShape="1">
          <a:blip r:embed="rId2"/>
          <a:srcRect l="-661" t="8466" r="29233" b="4762"/>
          <a:stretch/>
        </p:blipFill>
        <p:spPr bwMode="auto">
          <a:xfrm>
            <a:off x="2962367" y="1453330"/>
            <a:ext cx="5387081" cy="43043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316236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F5E50F74-8E82-4141-877E-7C16C8B4AEC0}"/>
              </a:ext>
            </a:extLst>
          </p:cNvPr>
          <p:cNvSpPr>
            <a:spLocks noGrp="1"/>
          </p:cNvSpPr>
          <p:nvPr>
            <p:ph type="sldNum" sz="quarter" idx="22"/>
          </p:nvPr>
        </p:nvSpPr>
        <p:spPr>
          <a:xfrm>
            <a:off x="8689658" y="5624513"/>
            <a:ext cx="354330" cy="273844"/>
          </a:xfrm>
        </p:spPr>
        <p:txBody>
          <a:bodyPr/>
          <a:lstStyle/>
          <a:p>
            <a:fld id="{096776BD-8EC8-4638-91DB-0945096743CB}" type="slidenum">
              <a:rPr lang="de-DE" smtClean="0"/>
              <a:t>25</a:t>
            </a:fld>
            <a:endParaRPr lang="de-DE"/>
          </a:p>
        </p:txBody>
      </p:sp>
      <p:sp>
        <p:nvSpPr>
          <p:cNvPr id="8" name="Textfeld 7">
            <a:extLst>
              <a:ext uri="{FF2B5EF4-FFF2-40B4-BE49-F238E27FC236}">
                <a16:creationId xmlns:a16="http://schemas.microsoft.com/office/drawing/2014/main" id="{2A0F8927-C11C-483B-A513-AACCE2EC69D1}"/>
              </a:ext>
            </a:extLst>
          </p:cNvPr>
          <p:cNvSpPr txBox="1"/>
          <p:nvPr/>
        </p:nvSpPr>
        <p:spPr>
          <a:xfrm>
            <a:off x="419101" y="3209709"/>
            <a:ext cx="2019300" cy="553998"/>
          </a:xfrm>
          <a:prstGeom prst="rect">
            <a:avLst/>
          </a:prstGeom>
          <a:noFill/>
        </p:spPr>
        <p:txBody>
          <a:bodyPr wrap="square" rtlCol="0">
            <a:spAutoFit/>
          </a:bodyPr>
          <a:lstStyle/>
          <a:p>
            <a:r>
              <a:rPr lang="de-DE" sz="3000" b="1" dirty="0">
                <a:latin typeface="Arial" panose="020B0604020202020204" pitchFamily="34" charset="0"/>
                <a:cs typeface="Arial" panose="020B0604020202020204" pitchFamily="34" charset="0"/>
              </a:rPr>
              <a:t>Videotest</a:t>
            </a:r>
          </a:p>
        </p:txBody>
      </p:sp>
      <p:pic>
        <p:nvPicPr>
          <p:cNvPr id="6" name="Grafik 5">
            <a:extLst>
              <a:ext uri="{FF2B5EF4-FFF2-40B4-BE49-F238E27FC236}">
                <a16:creationId xmlns:a16="http://schemas.microsoft.com/office/drawing/2014/main" id="{EBB7007D-370C-4647-82C0-08D29B6C9F47}"/>
              </a:ext>
            </a:extLst>
          </p:cNvPr>
          <p:cNvPicPr/>
          <p:nvPr/>
        </p:nvPicPr>
        <p:blipFill rotWithShape="1">
          <a:blip r:embed="rId2"/>
          <a:srcRect l="11508" t="12698" r="39683" b="4527"/>
          <a:stretch/>
        </p:blipFill>
        <p:spPr bwMode="auto">
          <a:xfrm>
            <a:off x="3211303" y="1728943"/>
            <a:ext cx="4871816" cy="3948881"/>
          </a:xfrm>
          <a:prstGeom prst="rect">
            <a:avLst/>
          </a:prstGeom>
          <a:ln>
            <a:noFill/>
          </a:ln>
          <a:extLst>
            <a:ext uri="{53640926-AAD7-44D8-BBD7-CCE9431645EC}">
              <a14:shadowObscured xmlns:a14="http://schemas.microsoft.com/office/drawing/2010/main"/>
            </a:ext>
          </a:extLst>
        </p:spPr>
      </p:pic>
      <p:sp>
        <p:nvSpPr>
          <p:cNvPr id="7" name="Rechteck 6">
            <a:extLst>
              <a:ext uri="{FF2B5EF4-FFF2-40B4-BE49-F238E27FC236}">
                <a16:creationId xmlns:a16="http://schemas.microsoft.com/office/drawing/2014/main" id="{F21286C4-4F30-45D0-9A5C-69A4A369BC8E}"/>
              </a:ext>
            </a:extLst>
          </p:cNvPr>
          <p:cNvSpPr/>
          <p:nvPr/>
        </p:nvSpPr>
        <p:spPr>
          <a:xfrm>
            <a:off x="3285152" y="1010436"/>
            <a:ext cx="4638168" cy="539273"/>
          </a:xfrm>
          <a:prstGeom prst="rect">
            <a:avLst/>
          </a:prstGeom>
          <a:solidFill>
            <a:srgbClr val="FFFF00"/>
          </a:solidFill>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600" b="1" dirty="0">
                <a:solidFill>
                  <a:srgbClr val="FF0000"/>
                </a:solidFill>
                <a:latin typeface="Calibri" panose="020F0502020204030204" pitchFamily="34" charset="0"/>
                <a:cs typeface="Calibri" panose="020F0502020204030204" pitchFamily="34" charset="0"/>
              </a:rPr>
              <a:t>Neu </a:t>
            </a:r>
          </a:p>
        </p:txBody>
      </p:sp>
    </p:spTree>
    <p:extLst>
      <p:ext uri="{BB962C8B-B14F-4D97-AF65-F5344CB8AC3E}">
        <p14:creationId xmlns:p14="http://schemas.microsoft.com/office/powerpoint/2010/main" val="10302463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4940C90D-C365-42D3-B1EE-C9AACBBDE8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62694"/>
            <a:ext cx="9144000" cy="5132612"/>
          </a:xfrm>
          <a:prstGeom prst="rect">
            <a:avLst/>
          </a:prstGeom>
        </p:spPr>
      </p:pic>
    </p:spTree>
    <p:extLst>
      <p:ext uri="{BB962C8B-B14F-4D97-AF65-F5344CB8AC3E}">
        <p14:creationId xmlns:p14="http://schemas.microsoft.com/office/powerpoint/2010/main" val="27949543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C6820BA2-E5C4-4F6E-916B-D593EDCE7F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39777050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5254337C-8891-4E38-88E2-4B3D83B9DF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43563"/>
            <a:ext cx="9144000" cy="5170874"/>
          </a:xfrm>
          <a:prstGeom prst="rect">
            <a:avLst/>
          </a:prstGeom>
        </p:spPr>
      </p:pic>
      <p:sp>
        <p:nvSpPr>
          <p:cNvPr id="2" name="Textfeld 1">
            <a:extLst>
              <a:ext uri="{FF2B5EF4-FFF2-40B4-BE49-F238E27FC236}">
                <a16:creationId xmlns:a16="http://schemas.microsoft.com/office/drawing/2014/main" id="{95E525F7-0033-4AE3-B725-7C3DBAFFC006}"/>
              </a:ext>
            </a:extLst>
          </p:cNvPr>
          <p:cNvSpPr txBox="1"/>
          <p:nvPr/>
        </p:nvSpPr>
        <p:spPr>
          <a:xfrm>
            <a:off x="1776591" y="2492896"/>
            <a:ext cx="5760640" cy="1477328"/>
          </a:xfrm>
          <a:prstGeom prst="rect">
            <a:avLst/>
          </a:prstGeom>
          <a:solidFill>
            <a:schemeClr val="accent6">
              <a:lumMod val="40000"/>
              <a:lumOff val="60000"/>
            </a:schemeClr>
          </a:solidFill>
          <a:ln>
            <a:solidFill>
              <a:schemeClr val="accent1"/>
            </a:solidFill>
          </a:ln>
        </p:spPr>
        <p:txBody>
          <a:bodyPr wrap="square" rtlCol="0">
            <a:spAutoFit/>
          </a:bodyPr>
          <a:lstStyle/>
          <a:p>
            <a:r>
              <a:rPr lang="de-DE"/>
              <a:t>Abweichend von dem normalen Spielerwechsel gemäß Regel 4:4 darf die angreifende Mannschaft einen Spieler auswechseln, ebenso darf die abwehrende Mannschaft einen Feldspieler gegen einen Torwart auswechseln, wenn sie beim Ertönen des Schlusssignals ohne Torwart spielt. </a:t>
            </a:r>
            <a:endParaRPr lang="de-DE" dirty="0"/>
          </a:p>
        </p:txBody>
      </p:sp>
    </p:spTree>
    <p:extLst>
      <p:ext uri="{BB962C8B-B14F-4D97-AF65-F5344CB8AC3E}">
        <p14:creationId xmlns:p14="http://schemas.microsoft.com/office/powerpoint/2010/main" val="2579929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61D7C055-A2D4-45F6-BFD5-652359FB65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61715"/>
            <a:ext cx="9144000" cy="5134570"/>
          </a:xfrm>
          <a:prstGeom prst="rect">
            <a:avLst/>
          </a:prstGeom>
        </p:spPr>
      </p:pic>
    </p:spTree>
    <p:extLst>
      <p:ext uri="{BB962C8B-B14F-4D97-AF65-F5344CB8AC3E}">
        <p14:creationId xmlns:p14="http://schemas.microsoft.com/office/powerpoint/2010/main" val="42819908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684829B9-AE6D-4676-854F-A77D389219B2}"/>
              </a:ext>
            </a:extLst>
          </p:cNvPr>
          <p:cNvSpPr txBox="1">
            <a:spLocks noGrp="1"/>
          </p:cNvSpPr>
          <p:nvPr>
            <p:ph type="title"/>
          </p:nvPr>
        </p:nvSpPr>
        <p:spPr>
          <a:xfrm>
            <a:off x="467544" y="225514"/>
            <a:ext cx="6951682" cy="646331"/>
          </a:xfrm>
          <a:prstGeom prst="rect">
            <a:avLst/>
          </a:prstGeom>
          <a:noFill/>
        </p:spPr>
        <p:txBody>
          <a:bodyPr wrap="square" rtlCol="0">
            <a:spAutoFit/>
          </a:bodyPr>
          <a:lstStyle/>
          <a:p>
            <a:r>
              <a:rPr lang="de-DE" sz="3600" u="sng" dirty="0">
                <a:solidFill>
                  <a:schemeClr val="tx1"/>
                </a:solidFill>
              </a:rPr>
              <a:t>Was erwartet Euch heute?</a:t>
            </a:r>
          </a:p>
        </p:txBody>
      </p:sp>
      <p:sp>
        <p:nvSpPr>
          <p:cNvPr id="3" name="Textfeld 2">
            <a:extLst>
              <a:ext uri="{FF2B5EF4-FFF2-40B4-BE49-F238E27FC236}">
                <a16:creationId xmlns:a16="http://schemas.microsoft.com/office/drawing/2014/main" id="{E557C76C-0FF4-4B35-8581-A69128158BC7}"/>
              </a:ext>
            </a:extLst>
          </p:cNvPr>
          <p:cNvSpPr txBox="1"/>
          <p:nvPr/>
        </p:nvSpPr>
        <p:spPr>
          <a:xfrm>
            <a:off x="251520" y="2636912"/>
            <a:ext cx="9001000" cy="954107"/>
          </a:xfrm>
          <a:prstGeom prst="rect">
            <a:avLst/>
          </a:prstGeom>
          <a:noFill/>
        </p:spPr>
        <p:txBody>
          <a:bodyPr wrap="square" rtlCol="0">
            <a:spAutoFit/>
          </a:bodyPr>
          <a:lstStyle/>
          <a:p>
            <a:pPr algn="ctr"/>
            <a:r>
              <a:rPr lang="de-DE" sz="2800" b="0" dirty="0">
                <a:solidFill>
                  <a:schemeClr val="tx1"/>
                </a:solidFill>
              </a:rPr>
              <a:t>Allgemeine Regelungen, </a:t>
            </a:r>
          </a:p>
          <a:p>
            <a:pPr algn="ctr"/>
            <a:r>
              <a:rPr lang="de-DE" sz="2800" b="0" dirty="0">
                <a:solidFill>
                  <a:schemeClr val="tx1"/>
                </a:solidFill>
              </a:rPr>
              <a:t>neue Guidelines und das Thema „Progression“</a:t>
            </a:r>
          </a:p>
        </p:txBody>
      </p:sp>
    </p:spTree>
    <p:extLst>
      <p:ext uri="{BB962C8B-B14F-4D97-AF65-F5344CB8AC3E}">
        <p14:creationId xmlns:p14="http://schemas.microsoft.com/office/powerpoint/2010/main" val="4381833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471EA990-7E67-41A8-96DB-308A9B799C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48032"/>
            <a:ext cx="9144000" cy="5161935"/>
          </a:xfrm>
          <a:prstGeom prst="rect">
            <a:avLst/>
          </a:prstGeom>
        </p:spPr>
      </p:pic>
    </p:spTree>
    <p:extLst>
      <p:ext uri="{BB962C8B-B14F-4D97-AF65-F5344CB8AC3E}">
        <p14:creationId xmlns:p14="http://schemas.microsoft.com/office/powerpoint/2010/main" val="11975487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E5AEE514-2CC5-4EA7-825B-E3D7EEB914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61440"/>
            <a:ext cx="9144000" cy="5135120"/>
          </a:xfrm>
          <a:prstGeom prst="rect">
            <a:avLst/>
          </a:prstGeom>
        </p:spPr>
      </p:pic>
    </p:spTree>
    <p:extLst>
      <p:ext uri="{BB962C8B-B14F-4D97-AF65-F5344CB8AC3E}">
        <p14:creationId xmlns:p14="http://schemas.microsoft.com/office/powerpoint/2010/main" val="11560976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D59706AC-A448-426B-A338-17031BCE15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4454"/>
            <a:ext cx="9144000" cy="5149092"/>
          </a:xfrm>
          <a:prstGeom prst="rect">
            <a:avLst/>
          </a:prstGeom>
        </p:spPr>
      </p:pic>
    </p:spTree>
    <p:extLst>
      <p:ext uri="{BB962C8B-B14F-4D97-AF65-F5344CB8AC3E}">
        <p14:creationId xmlns:p14="http://schemas.microsoft.com/office/powerpoint/2010/main" val="30247432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EF4C7F6A-EFDE-4FFE-A8DF-86BD1A6E4F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49293"/>
            <a:ext cx="9144000" cy="5159414"/>
          </a:xfrm>
          <a:prstGeom prst="rect">
            <a:avLst/>
          </a:prstGeom>
        </p:spPr>
      </p:pic>
    </p:spTree>
    <p:extLst>
      <p:ext uri="{BB962C8B-B14F-4D97-AF65-F5344CB8AC3E}">
        <p14:creationId xmlns:p14="http://schemas.microsoft.com/office/powerpoint/2010/main" val="40590391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A5761B2F-0613-4C63-8F78-1D755E793D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60736"/>
            <a:ext cx="9144000" cy="5136527"/>
          </a:xfrm>
          <a:prstGeom prst="rect">
            <a:avLst/>
          </a:prstGeom>
        </p:spPr>
      </p:pic>
    </p:spTree>
    <p:extLst>
      <p:ext uri="{BB962C8B-B14F-4D97-AF65-F5344CB8AC3E}">
        <p14:creationId xmlns:p14="http://schemas.microsoft.com/office/powerpoint/2010/main" val="17115537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C53399F6-B1BB-4871-BDA3-470D7A31B5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22278142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FD8B914E-102D-4D12-B43E-67EA7F96E0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5713"/>
            <a:ext cx="9144000" cy="5146574"/>
          </a:xfrm>
          <a:prstGeom prst="rect">
            <a:avLst/>
          </a:prstGeom>
        </p:spPr>
      </p:pic>
    </p:spTree>
    <p:extLst>
      <p:ext uri="{BB962C8B-B14F-4D97-AF65-F5344CB8AC3E}">
        <p14:creationId xmlns:p14="http://schemas.microsoft.com/office/powerpoint/2010/main" val="31549694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F4572C1D-A860-40E3-BC3E-A2EF3C170760}"/>
              </a:ext>
            </a:extLst>
          </p:cNvPr>
          <p:cNvSpPr/>
          <p:nvPr/>
        </p:nvSpPr>
        <p:spPr>
          <a:xfrm>
            <a:off x="395536" y="2636912"/>
            <a:ext cx="7488832" cy="1200329"/>
          </a:xfrm>
          <a:prstGeom prst="rect">
            <a:avLst/>
          </a:prstGeom>
        </p:spPr>
        <p:txBody>
          <a:bodyPr wrap="square">
            <a:spAutoFit/>
          </a:bodyPr>
          <a:lstStyle/>
          <a:p>
            <a:r>
              <a:rPr lang="de-DE" sz="3600" cap="all" dirty="0">
                <a:latin typeface="Calibri" panose="020F0502020204030204" pitchFamily="34" charset="0"/>
                <a:cs typeface="Calibri" panose="020F0502020204030204" pitchFamily="34" charset="0"/>
              </a:rPr>
              <a:t>Klare Linie in der Anwendung des Strafenkatalogs!</a:t>
            </a:r>
            <a:endParaRPr lang="de-DE" sz="3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56092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C733B868-28A2-421A-A010-01D8DBEB5D62}"/>
              </a:ext>
            </a:extLst>
          </p:cNvPr>
          <p:cNvSpPr/>
          <p:nvPr/>
        </p:nvSpPr>
        <p:spPr>
          <a:xfrm>
            <a:off x="467544" y="1628800"/>
            <a:ext cx="8424936" cy="830997"/>
          </a:xfrm>
          <a:prstGeom prst="rect">
            <a:avLst/>
          </a:prstGeom>
        </p:spPr>
        <p:txBody>
          <a:bodyPr wrap="square">
            <a:spAutoFit/>
          </a:bodyPr>
          <a:lstStyle/>
          <a:p>
            <a:r>
              <a:rPr lang="de-DE" sz="2400" b="1" cap="all" dirty="0">
                <a:latin typeface="Calibri" panose="020F0502020204030204" pitchFamily="34" charset="0"/>
                <a:cs typeface="Calibri" panose="020F0502020204030204" pitchFamily="34" charset="0"/>
              </a:rPr>
              <a:t>1. Zu Spielbeginn reagieren sie überzogen streng, dann verändern sie ihren Bewertungsmaßstab ins Gegenteil.</a:t>
            </a:r>
            <a:endParaRPr lang="de-DE" sz="2400" b="1" dirty="0">
              <a:latin typeface="Calibri" panose="020F0502020204030204" pitchFamily="34" charset="0"/>
              <a:cs typeface="Calibri" panose="020F0502020204030204" pitchFamily="34" charset="0"/>
            </a:endParaRPr>
          </a:p>
        </p:txBody>
      </p:sp>
      <p:sp>
        <p:nvSpPr>
          <p:cNvPr id="4" name="Rechteck 3">
            <a:extLst>
              <a:ext uri="{FF2B5EF4-FFF2-40B4-BE49-F238E27FC236}">
                <a16:creationId xmlns:a16="http://schemas.microsoft.com/office/drawing/2014/main" id="{809D5212-7701-4944-A7AA-EF229527B9C2}"/>
              </a:ext>
            </a:extLst>
          </p:cNvPr>
          <p:cNvSpPr/>
          <p:nvPr/>
        </p:nvSpPr>
        <p:spPr>
          <a:xfrm>
            <a:off x="539552" y="3501008"/>
            <a:ext cx="8280920" cy="923330"/>
          </a:xfrm>
          <a:prstGeom prst="rect">
            <a:avLst/>
          </a:prstGeom>
        </p:spPr>
        <p:txBody>
          <a:bodyPr wrap="square">
            <a:spAutoFit/>
          </a:bodyPr>
          <a:lstStyle/>
          <a:p>
            <a:r>
              <a:rPr lang="de-DE" dirty="0">
                <a:solidFill>
                  <a:srgbClr val="20242E"/>
                </a:solidFill>
                <a:latin typeface="DINNextLTPro-Regular"/>
              </a:rPr>
              <a:t>Sie ahnden – unabhängig vom Schweregrad – zu Beginn nahezu jede Regelwidrigkeit progressiv. Im weiteren Spielverlauf verhängen sie dann für vergleichbare Regelwidrigkeiten mildere oder gar keine Strafen.  </a:t>
            </a:r>
            <a:endParaRPr lang="de-DE" dirty="0"/>
          </a:p>
        </p:txBody>
      </p:sp>
    </p:spTree>
    <p:extLst>
      <p:ext uri="{BB962C8B-B14F-4D97-AF65-F5344CB8AC3E}">
        <p14:creationId xmlns:p14="http://schemas.microsoft.com/office/powerpoint/2010/main" val="32897711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C733B868-28A2-421A-A010-01D8DBEB5D62}"/>
              </a:ext>
            </a:extLst>
          </p:cNvPr>
          <p:cNvSpPr/>
          <p:nvPr/>
        </p:nvSpPr>
        <p:spPr>
          <a:xfrm>
            <a:off x="467544" y="1628800"/>
            <a:ext cx="8424936" cy="461665"/>
          </a:xfrm>
          <a:prstGeom prst="rect">
            <a:avLst/>
          </a:prstGeom>
        </p:spPr>
        <p:txBody>
          <a:bodyPr wrap="square">
            <a:spAutoFit/>
          </a:bodyPr>
          <a:lstStyle/>
          <a:p>
            <a:r>
              <a:rPr lang="de-DE" sz="2400" b="1" cap="all" dirty="0"/>
              <a:t>2. Häufung von Sanktionen gegen Spielende</a:t>
            </a:r>
            <a:endParaRPr lang="de-DE" sz="3200" b="1" dirty="0">
              <a:latin typeface="Calibri" panose="020F0502020204030204" pitchFamily="34" charset="0"/>
              <a:cs typeface="Calibri" panose="020F0502020204030204" pitchFamily="34" charset="0"/>
            </a:endParaRPr>
          </a:p>
        </p:txBody>
      </p:sp>
      <p:sp>
        <p:nvSpPr>
          <p:cNvPr id="4" name="Rechteck 3">
            <a:extLst>
              <a:ext uri="{FF2B5EF4-FFF2-40B4-BE49-F238E27FC236}">
                <a16:creationId xmlns:a16="http://schemas.microsoft.com/office/drawing/2014/main" id="{809D5212-7701-4944-A7AA-EF229527B9C2}"/>
              </a:ext>
            </a:extLst>
          </p:cNvPr>
          <p:cNvSpPr/>
          <p:nvPr/>
        </p:nvSpPr>
        <p:spPr>
          <a:xfrm>
            <a:off x="539552" y="3501008"/>
            <a:ext cx="8280920" cy="923330"/>
          </a:xfrm>
          <a:prstGeom prst="rect">
            <a:avLst/>
          </a:prstGeom>
        </p:spPr>
        <p:txBody>
          <a:bodyPr wrap="square">
            <a:spAutoFit/>
          </a:bodyPr>
          <a:lstStyle/>
          <a:p>
            <a:r>
              <a:rPr lang="de-DE" dirty="0"/>
              <a:t>Kurz vor dem Abpfiff gelten plötzlich ‘umgekehrte Vorzeichen’: Für Vergehen, die zu Spielbeginn nicht progressiv geahndet wurden, werden in der entscheidenden Spielphase gehäuft progressive Strafen ausgesprochen.  </a:t>
            </a:r>
            <a:r>
              <a:rPr lang="de-DE" dirty="0">
                <a:solidFill>
                  <a:srgbClr val="20242E"/>
                </a:solidFill>
                <a:latin typeface="DINNextLTPro-Regular"/>
              </a:rPr>
              <a:t>  </a:t>
            </a:r>
            <a:endParaRPr lang="de-DE" dirty="0"/>
          </a:p>
        </p:txBody>
      </p:sp>
    </p:spTree>
    <p:extLst>
      <p:ext uri="{BB962C8B-B14F-4D97-AF65-F5344CB8AC3E}">
        <p14:creationId xmlns:p14="http://schemas.microsoft.com/office/powerpoint/2010/main" val="32547738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E40860A2-ED21-4FF1-98BD-804112563E12}"/>
              </a:ext>
            </a:extLst>
          </p:cNvPr>
          <p:cNvSpPr txBox="1">
            <a:spLocks noGrp="1"/>
          </p:cNvSpPr>
          <p:nvPr>
            <p:ph type="title"/>
          </p:nvPr>
        </p:nvSpPr>
        <p:spPr>
          <a:xfrm>
            <a:off x="467544" y="225514"/>
            <a:ext cx="6951682" cy="646331"/>
          </a:xfrm>
          <a:prstGeom prst="rect">
            <a:avLst/>
          </a:prstGeom>
          <a:noFill/>
        </p:spPr>
        <p:txBody>
          <a:bodyPr wrap="square" rtlCol="0">
            <a:spAutoFit/>
          </a:bodyPr>
          <a:lstStyle/>
          <a:p>
            <a:r>
              <a:rPr lang="de-DE" sz="3600" u="sng" dirty="0">
                <a:solidFill>
                  <a:schemeClr val="tx1"/>
                </a:solidFill>
              </a:rPr>
              <a:t>Termine</a:t>
            </a:r>
          </a:p>
        </p:txBody>
      </p:sp>
      <p:sp>
        <p:nvSpPr>
          <p:cNvPr id="5" name="Textfeld 4">
            <a:extLst>
              <a:ext uri="{FF2B5EF4-FFF2-40B4-BE49-F238E27FC236}">
                <a16:creationId xmlns:a16="http://schemas.microsoft.com/office/drawing/2014/main" id="{9F73A4CE-C6E6-43FF-B6E1-951032607FAC}"/>
              </a:ext>
            </a:extLst>
          </p:cNvPr>
          <p:cNvSpPr txBox="1"/>
          <p:nvPr/>
        </p:nvSpPr>
        <p:spPr>
          <a:xfrm>
            <a:off x="359532" y="1772816"/>
            <a:ext cx="8424936" cy="2215991"/>
          </a:xfrm>
          <a:prstGeom prst="rect">
            <a:avLst/>
          </a:prstGeom>
          <a:noFill/>
        </p:spPr>
        <p:txBody>
          <a:bodyPr wrap="square" rtlCol="0">
            <a:spAutoFit/>
          </a:bodyPr>
          <a:lstStyle/>
          <a:p>
            <a:pPr algn="ctr"/>
            <a:r>
              <a:rPr lang="de-DE" sz="2400" dirty="0"/>
              <a:t>Zweiter Schiedsrichter-Lehrabend für die Saison 2020/21</a:t>
            </a:r>
          </a:p>
          <a:p>
            <a:pPr algn="ctr"/>
            <a:r>
              <a:rPr lang="de-DE" sz="2400" dirty="0"/>
              <a:t>Weihnachtsfeier</a:t>
            </a:r>
          </a:p>
          <a:p>
            <a:pPr algn="ctr"/>
            <a:r>
              <a:rPr lang="de-DE" sz="2400" dirty="0"/>
              <a:t>27. November 2020 / 19:00 - 22:00 Uhr</a:t>
            </a:r>
          </a:p>
          <a:p>
            <a:pPr algn="ctr"/>
            <a:r>
              <a:rPr lang="de-DE" sz="2400" dirty="0"/>
              <a:t>Haus Hagemeyer-</a:t>
            </a:r>
            <a:r>
              <a:rPr lang="de-DE" sz="2400" dirty="0" err="1"/>
              <a:t>Singenstroth</a:t>
            </a:r>
            <a:endParaRPr lang="de-DE" sz="2400" dirty="0"/>
          </a:p>
          <a:p>
            <a:pPr algn="ctr"/>
            <a:endParaRPr lang="de-DE" sz="2400" b="0" dirty="0">
              <a:solidFill>
                <a:schemeClr val="tx1"/>
              </a:solidFill>
            </a:endParaRPr>
          </a:p>
          <a:p>
            <a:endParaRPr lang="de-DE" dirty="0">
              <a:solidFill>
                <a:schemeClr val="tx1"/>
              </a:solidFill>
            </a:endParaRPr>
          </a:p>
        </p:txBody>
      </p:sp>
      <p:sp>
        <p:nvSpPr>
          <p:cNvPr id="6" name="Textfeld 5">
            <a:extLst>
              <a:ext uri="{FF2B5EF4-FFF2-40B4-BE49-F238E27FC236}">
                <a16:creationId xmlns:a16="http://schemas.microsoft.com/office/drawing/2014/main" id="{A71D87D3-20C9-4F9A-9FA0-318DADDB7846}"/>
              </a:ext>
            </a:extLst>
          </p:cNvPr>
          <p:cNvSpPr txBox="1"/>
          <p:nvPr/>
        </p:nvSpPr>
        <p:spPr>
          <a:xfrm>
            <a:off x="359532" y="3717032"/>
            <a:ext cx="8424936" cy="1569660"/>
          </a:xfrm>
          <a:prstGeom prst="rect">
            <a:avLst/>
          </a:prstGeom>
          <a:noFill/>
        </p:spPr>
        <p:txBody>
          <a:bodyPr wrap="square" rtlCol="0">
            <a:spAutoFit/>
          </a:bodyPr>
          <a:lstStyle/>
          <a:p>
            <a:pPr algn="ctr"/>
            <a:r>
              <a:rPr lang="de-DE" sz="2400" dirty="0"/>
              <a:t>Dritter Schiedsrichter-Lehrabend für die Saison 2020/21</a:t>
            </a:r>
          </a:p>
          <a:p>
            <a:pPr algn="ctr"/>
            <a:r>
              <a:rPr lang="de-DE" sz="2400" dirty="0"/>
              <a:t>19. März 2020 / 18:00 - 22:00 Uhr</a:t>
            </a:r>
          </a:p>
          <a:p>
            <a:pPr algn="ctr"/>
            <a:r>
              <a:rPr lang="de-DE" sz="2400" dirty="0"/>
              <a:t>Gütersloher Brauhaus</a:t>
            </a:r>
          </a:p>
          <a:p>
            <a:endParaRPr lang="de-DE" sz="2400" dirty="0">
              <a:solidFill>
                <a:schemeClr val="tx1"/>
              </a:solidFill>
            </a:endParaRPr>
          </a:p>
        </p:txBody>
      </p:sp>
    </p:spTree>
    <p:extLst>
      <p:ext uri="{BB962C8B-B14F-4D97-AF65-F5344CB8AC3E}">
        <p14:creationId xmlns:p14="http://schemas.microsoft.com/office/powerpoint/2010/main" val="14968956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C733B868-28A2-421A-A010-01D8DBEB5D62}"/>
              </a:ext>
            </a:extLst>
          </p:cNvPr>
          <p:cNvSpPr/>
          <p:nvPr/>
        </p:nvSpPr>
        <p:spPr>
          <a:xfrm>
            <a:off x="467544" y="1628800"/>
            <a:ext cx="8424936" cy="461665"/>
          </a:xfrm>
          <a:prstGeom prst="rect">
            <a:avLst/>
          </a:prstGeom>
        </p:spPr>
        <p:txBody>
          <a:bodyPr wrap="square">
            <a:spAutoFit/>
          </a:bodyPr>
          <a:lstStyle/>
          <a:p>
            <a:r>
              <a:rPr lang="de-DE" sz="2400" b="1" cap="all" dirty="0"/>
              <a:t>3. Das Problem der ‘Doppelbestrafungen’</a:t>
            </a:r>
            <a:endParaRPr lang="de-DE" sz="2400" b="1" dirty="0">
              <a:latin typeface="Calibri" panose="020F0502020204030204" pitchFamily="34" charset="0"/>
              <a:cs typeface="Calibri" panose="020F0502020204030204" pitchFamily="34" charset="0"/>
            </a:endParaRPr>
          </a:p>
        </p:txBody>
      </p:sp>
      <p:sp>
        <p:nvSpPr>
          <p:cNvPr id="4" name="Rechteck 3">
            <a:extLst>
              <a:ext uri="{FF2B5EF4-FFF2-40B4-BE49-F238E27FC236}">
                <a16:creationId xmlns:a16="http://schemas.microsoft.com/office/drawing/2014/main" id="{809D5212-7701-4944-A7AA-EF229527B9C2}"/>
              </a:ext>
            </a:extLst>
          </p:cNvPr>
          <p:cNvSpPr/>
          <p:nvPr/>
        </p:nvSpPr>
        <p:spPr>
          <a:xfrm>
            <a:off x="539552" y="3501008"/>
            <a:ext cx="8280920" cy="923330"/>
          </a:xfrm>
          <a:prstGeom prst="rect">
            <a:avLst/>
          </a:prstGeom>
        </p:spPr>
        <p:txBody>
          <a:bodyPr wrap="square">
            <a:spAutoFit/>
          </a:bodyPr>
          <a:lstStyle/>
          <a:p>
            <a:r>
              <a:rPr lang="de-DE" dirty="0"/>
              <a:t>Häufig verbinden Schiedsrichter eine 7-m-Entscheidung ‘automatisch’ mit einer progressiven Bestrafung. Eine Abwägung im Sinne von Regel 8:3, Absatz 1, findet nicht konsequent statt.  </a:t>
            </a:r>
            <a:r>
              <a:rPr lang="de-DE" dirty="0">
                <a:solidFill>
                  <a:srgbClr val="20242E"/>
                </a:solidFill>
                <a:latin typeface="DINNextLTPro-Regular"/>
              </a:rPr>
              <a:t> </a:t>
            </a:r>
            <a:endParaRPr lang="de-DE" dirty="0"/>
          </a:p>
        </p:txBody>
      </p:sp>
    </p:spTree>
    <p:extLst>
      <p:ext uri="{BB962C8B-B14F-4D97-AF65-F5344CB8AC3E}">
        <p14:creationId xmlns:p14="http://schemas.microsoft.com/office/powerpoint/2010/main" val="16268764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C733B868-28A2-421A-A010-01D8DBEB5D62}"/>
              </a:ext>
            </a:extLst>
          </p:cNvPr>
          <p:cNvSpPr/>
          <p:nvPr/>
        </p:nvSpPr>
        <p:spPr>
          <a:xfrm>
            <a:off x="467544" y="1628800"/>
            <a:ext cx="8424936" cy="830997"/>
          </a:xfrm>
          <a:prstGeom prst="rect">
            <a:avLst/>
          </a:prstGeom>
        </p:spPr>
        <p:txBody>
          <a:bodyPr wrap="square">
            <a:spAutoFit/>
          </a:bodyPr>
          <a:lstStyle/>
          <a:p>
            <a:r>
              <a:rPr lang="de-DE" sz="2400" b="1" cap="all" dirty="0"/>
              <a:t>4. Vergessen der nachträglichen progressiven Bestrafung nach Vorteilsgewährung</a:t>
            </a:r>
            <a:endParaRPr lang="de-DE" sz="3200" b="1" dirty="0">
              <a:latin typeface="Calibri" panose="020F0502020204030204" pitchFamily="34" charset="0"/>
              <a:cs typeface="Calibri" panose="020F0502020204030204" pitchFamily="34" charset="0"/>
            </a:endParaRPr>
          </a:p>
        </p:txBody>
      </p:sp>
      <p:sp>
        <p:nvSpPr>
          <p:cNvPr id="4" name="Rechteck 3">
            <a:extLst>
              <a:ext uri="{FF2B5EF4-FFF2-40B4-BE49-F238E27FC236}">
                <a16:creationId xmlns:a16="http://schemas.microsoft.com/office/drawing/2014/main" id="{809D5212-7701-4944-A7AA-EF229527B9C2}"/>
              </a:ext>
            </a:extLst>
          </p:cNvPr>
          <p:cNvSpPr/>
          <p:nvPr/>
        </p:nvSpPr>
        <p:spPr>
          <a:xfrm>
            <a:off x="539552" y="3501008"/>
            <a:ext cx="8280920" cy="923330"/>
          </a:xfrm>
          <a:prstGeom prst="rect">
            <a:avLst/>
          </a:prstGeom>
        </p:spPr>
        <p:txBody>
          <a:bodyPr wrap="square">
            <a:spAutoFit/>
          </a:bodyPr>
          <a:lstStyle/>
          <a:p>
            <a:r>
              <a:rPr lang="de-DE" dirty="0"/>
              <a:t>Häufig gewähren die Schiedsrichter bei einer Regelwidrigkeit richtigerweise zunächst Vorteil, unterlassen jedoch die fällige nachträgliche Bestrafung. Dies gilt insbesondere in den Fällen, in denen der gewährte Vorteil in einen Torerfolg mündet. </a:t>
            </a:r>
          </a:p>
        </p:txBody>
      </p:sp>
    </p:spTree>
    <p:extLst>
      <p:ext uri="{BB962C8B-B14F-4D97-AF65-F5344CB8AC3E}">
        <p14:creationId xmlns:p14="http://schemas.microsoft.com/office/powerpoint/2010/main" val="38883375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C733B868-28A2-421A-A010-01D8DBEB5D62}"/>
              </a:ext>
            </a:extLst>
          </p:cNvPr>
          <p:cNvSpPr/>
          <p:nvPr/>
        </p:nvSpPr>
        <p:spPr>
          <a:xfrm>
            <a:off x="467544" y="1628800"/>
            <a:ext cx="8424936" cy="830997"/>
          </a:xfrm>
          <a:prstGeom prst="rect">
            <a:avLst/>
          </a:prstGeom>
        </p:spPr>
        <p:txBody>
          <a:bodyPr wrap="square">
            <a:spAutoFit/>
          </a:bodyPr>
          <a:lstStyle/>
          <a:p>
            <a:r>
              <a:rPr lang="de-DE" sz="2400" b="1" cap="all" dirty="0"/>
              <a:t>5. Mangelnde Differenzierung zwischen ‘kleineren’ und ‘größeren’ Vergehen</a:t>
            </a:r>
            <a:endParaRPr lang="de-DE" sz="2400" b="1" dirty="0">
              <a:latin typeface="Calibri" panose="020F0502020204030204" pitchFamily="34" charset="0"/>
              <a:cs typeface="Calibri" panose="020F0502020204030204" pitchFamily="34" charset="0"/>
            </a:endParaRPr>
          </a:p>
        </p:txBody>
      </p:sp>
      <p:sp>
        <p:nvSpPr>
          <p:cNvPr id="4" name="Rechteck 3">
            <a:extLst>
              <a:ext uri="{FF2B5EF4-FFF2-40B4-BE49-F238E27FC236}">
                <a16:creationId xmlns:a16="http://schemas.microsoft.com/office/drawing/2014/main" id="{809D5212-7701-4944-A7AA-EF229527B9C2}"/>
              </a:ext>
            </a:extLst>
          </p:cNvPr>
          <p:cNvSpPr/>
          <p:nvPr/>
        </p:nvSpPr>
        <p:spPr>
          <a:xfrm>
            <a:off x="431540" y="2708920"/>
            <a:ext cx="8280920" cy="3139321"/>
          </a:xfrm>
          <a:prstGeom prst="rect">
            <a:avLst/>
          </a:prstGeom>
        </p:spPr>
        <p:txBody>
          <a:bodyPr wrap="square">
            <a:spAutoFit/>
          </a:bodyPr>
          <a:lstStyle/>
          <a:p>
            <a:r>
              <a:rPr lang="de-DE" dirty="0"/>
              <a:t>Häufig wird darüber geklagt, dass sogenannte ‘kleinere’ Vergehen sogleich progressiv bestraft werden, größere (z. B. gesundheitsgefährdende) aber eher milde oder gar nicht!   </a:t>
            </a:r>
          </a:p>
          <a:p>
            <a:br>
              <a:rPr lang="de-DE" dirty="0"/>
            </a:br>
            <a:r>
              <a:rPr lang="de-DE" dirty="0"/>
              <a:t>Die Konsequenzen einer für alle Beteiligten unklaren Linie bei der progressiven Bestrafung sind eindeutig negativ: </a:t>
            </a:r>
          </a:p>
          <a:p>
            <a:pPr marL="285750" indent="-285750">
              <a:buFont typeface="Arial" panose="020B0604020202020204" pitchFamily="34" charset="0"/>
              <a:buChar char="•"/>
            </a:pPr>
            <a:r>
              <a:rPr lang="de-DE" dirty="0"/>
              <a:t>Die Schiedsrichter setzen sich selbst unter Druck: ‘Zwang’ zur </a:t>
            </a:r>
            <a:r>
              <a:rPr lang="de-DE" dirty="0" err="1"/>
              <a:t>Strafenverteilung</a:t>
            </a:r>
            <a:r>
              <a:rPr lang="de-DE" dirty="0"/>
              <a:t>!  </a:t>
            </a:r>
          </a:p>
          <a:p>
            <a:pPr marL="285750" indent="-285750">
              <a:buFont typeface="Arial" panose="020B0604020202020204" pitchFamily="34" charset="0"/>
              <a:buChar char="•"/>
            </a:pPr>
            <a:r>
              <a:rPr lang="de-DE" dirty="0"/>
              <a:t>Die Mannschaften können sich nicht auf eine klare Linie einstellen!  </a:t>
            </a:r>
          </a:p>
          <a:p>
            <a:pPr marL="285750" indent="-285750">
              <a:buFont typeface="Arial" panose="020B0604020202020204" pitchFamily="34" charset="0"/>
              <a:buChar char="•"/>
            </a:pPr>
            <a:r>
              <a:rPr lang="de-DE" dirty="0"/>
              <a:t>Die Schiedsrichter pfeifen nicht dem Regelwerk entsprechend!  </a:t>
            </a:r>
          </a:p>
          <a:p>
            <a:pPr marL="285750" indent="-285750">
              <a:buFont typeface="Arial" panose="020B0604020202020204" pitchFamily="34" charset="0"/>
              <a:buChar char="•"/>
            </a:pPr>
            <a:r>
              <a:rPr lang="de-DE" dirty="0"/>
              <a:t>Ihnen fehlt das notwendige Fingerspitzengefühl, was zu einer gespannten Atmosphäre führt.</a:t>
            </a:r>
          </a:p>
        </p:txBody>
      </p:sp>
    </p:spTree>
    <p:extLst>
      <p:ext uri="{BB962C8B-B14F-4D97-AF65-F5344CB8AC3E}">
        <p14:creationId xmlns:p14="http://schemas.microsoft.com/office/powerpoint/2010/main" val="3142181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ieren 93"/>
          <p:cNvGrpSpPr/>
          <p:nvPr/>
        </p:nvGrpSpPr>
        <p:grpSpPr>
          <a:xfrm>
            <a:off x="376084" y="1791825"/>
            <a:ext cx="4303058" cy="3786842"/>
            <a:chOff x="1732194" y="1000108"/>
            <a:chExt cx="3554186" cy="5214974"/>
          </a:xfrm>
        </p:grpSpPr>
        <p:sp>
          <p:nvSpPr>
            <p:cNvPr id="3" name="Abgerundetes Rechteck 46"/>
            <p:cNvSpPr/>
            <p:nvPr/>
          </p:nvSpPr>
          <p:spPr>
            <a:xfrm>
              <a:off x="1855481" y="1000108"/>
              <a:ext cx="3214710" cy="3571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4720"/>
              <a:r>
                <a:rPr lang="de-CH" sz="1350" dirty="0">
                  <a:solidFill>
                    <a:prstClr val="white"/>
                  </a:solidFill>
                </a:rPr>
                <a:t>Regelwidrigkeiten</a:t>
              </a:r>
            </a:p>
          </p:txBody>
        </p:sp>
        <p:grpSp>
          <p:nvGrpSpPr>
            <p:cNvPr id="4" name="Gruppieren 80"/>
            <p:cNvGrpSpPr/>
            <p:nvPr/>
          </p:nvGrpSpPr>
          <p:grpSpPr>
            <a:xfrm>
              <a:off x="1766393" y="2663392"/>
              <a:ext cx="3500462" cy="1141312"/>
              <a:chOff x="2071670" y="2663392"/>
              <a:chExt cx="3500462" cy="1141312"/>
            </a:xfrm>
          </p:grpSpPr>
          <p:sp>
            <p:nvSpPr>
              <p:cNvPr id="22" name="Abgerundetes Rechteck 40"/>
              <p:cNvSpPr/>
              <p:nvPr/>
            </p:nvSpPr>
            <p:spPr>
              <a:xfrm>
                <a:off x="2087805" y="2663392"/>
                <a:ext cx="3389424" cy="1141312"/>
              </a:xfrm>
              <a:prstGeom prst="round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4720"/>
                <a:endParaRPr lang="de-CH" sz="1425">
                  <a:solidFill>
                    <a:prstClr val="white"/>
                  </a:solidFill>
                </a:endParaRPr>
              </a:p>
            </p:txBody>
          </p:sp>
          <p:sp>
            <p:nvSpPr>
              <p:cNvPr id="23" name="Textfeld 57"/>
              <p:cNvSpPr txBox="1"/>
              <p:nvPr/>
            </p:nvSpPr>
            <p:spPr>
              <a:xfrm>
                <a:off x="2071670" y="2786059"/>
                <a:ext cx="857256" cy="874187"/>
              </a:xfrm>
              <a:prstGeom prst="rect">
                <a:avLst/>
              </a:prstGeom>
              <a:noFill/>
            </p:spPr>
            <p:txBody>
              <a:bodyPr wrap="square" rtlCol="0">
                <a:spAutoFit/>
              </a:bodyPr>
              <a:lstStyle/>
              <a:p>
                <a:pPr defTabSz="734720"/>
                <a:r>
                  <a:rPr lang="de-CH" sz="3525" dirty="0">
                    <a:solidFill>
                      <a:srgbClr val="0070C0"/>
                    </a:solidFill>
                    <a:latin typeface="Arial Narrow" pitchFamily="34" charset="0"/>
                  </a:rPr>
                  <a:t>8:4</a:t>
                </a:r>
              </a:p>
            </p:txBody>
          </p:sp>
          <p:sp>
            <p:nvSpPr>
              <p:cNvPr id="24" name="Textfeld 58"/>
              <p:cNvSpPr txBox="1"/>
              <p:nvPr/>
            </p:nvSpPr>
            <p:spPr>
              <a:xfrm>
                <a:off x="3571868" y="2699089"/>
                <a:ext cx="2000264" cy="794716"/>
              </a:xfrm>
              <a:prstGeom prst="rect">
                <a:avLst/>
              </a:prstGeom>
              <a:noFill/>
            </p:spPr>
            <p:txBody>
              <a:bodyPr wrap="square" rtlCol="0">
                <a:spAutoFit/>
              </a:bodyPr>
              <a:lstStyle/>
              <a:p>
                <a:pPr algn="ctr" defTabSz="734720"/>
                <a:r>
                  <a:rPr lang="en-GB" sz="1575" dirty="0" err="1">
                    <a:solidFill>
                      <a:srgbClr val="0070C0"/>
                    </a:solidFill>
                    <a:latin typeface="Calibri"/>
                  </a:rPr>
                  <a:t>Direkte</a:t>
                </a:r>
                <a:br>
                  <a:rPr lang="en-GB" sz="1575" dirty="0">
                    <a:solidFill>
                      <a:srgbClr val="0070C0"/>
                    </a:solidFill>
                    <a:latin typeface="Calibri"/>
                  </a:rPr>
                </a:br>
                <a:r>
                  <a:rPr lang="en-GB" sz="1575" dirty="0">
                    <a:solidFill>
                      <a:srgbClr val="0070C0"/>
                    </a:solidFill>
                    <a:latin typeface="Calibri"/>
                  </a:rPr>
                  <a:t>2- </a:t>
                </a:r>
                <a:r>
                  <a:rPr lang="en-GB" sz="1575" dirty="0" err="1">
                    <a:solidFill>
                      <a:srgbClr val="0070C0"/>
                    </a:solidFill>
                    <a:latin typeface="Calibri"/>
                  </a:rPr>
                  <a:t>Minuten</a:t>
                </a:r>
                <a:r>
                  <a:rPr lang="en-GB" sz="1575" dirty="0">
                    <a:solidFill>
                      <a:srgbClr val="0070C0"/>
                    </a:solidFill>
                    <a:latin typeface="Calibri"/>
                  </a:rPr>
                  <a:t> </a:t>
                </a:r>
                <a:r>
                  <a:rPr lang="en-GB" sz="1575" dirty="0" err="1">
                    <a:solidFill>
                      <a:srgbClr val="0070C0"/>
                    </a:solidFill>
                    <a:latin typeface="Calibri"/>
                  </a:rPr>
                  <a:t>Hinausstellung</a:t>
                </a:r>
                <a:endParaRPr lang="en-GB" sz="1575" dirty="0">
                  <a:solidFill>
                    <a:srgbClr val="0070C0"/>
                  </a:solidFill>
                  <a:latin typeface="Calibri"/>
                </a:endParaRPr>
              </a:p>
            </p:txBody>
          </p:sp>
          <p:pic>
            <p:nvPicPr>
              <p:cNvPr id="25" name="Grafik 71" descr="Two Minutes.JPG"/>
              <p:cNvPicPr>
                <a:picLocks noChangeAspect="1"/>
              </p:cNvPicPr>
              <p:nvPr/>
            </p:nvPicPr>
            <p:blipFill>
              <a:blip r:embed="rId2" cstate="print"/>
              <a:stretch>
                <a:fillRect/>
              </a:stretch>
            </p:blipFill>
            <p:spPr>
              <a:xfrm>
                <a:off x="3000364" y="2712457"/>
                <a:ext cx="714380" cy="995286"/>
              </a:xfrm>
              <a:prstGeom prst="rect">
                <a:avLst/>
              </a:prstGeom>
            </p:spPr>
          </p:pic>
        </p:grpSp>
        <p:grpSp>
          <p:nvGrpSpPr>
            <p:cNvPr id="5" name="Gruppieren 79"/>
            <p:cNvGrpSpPr/>
            <p:nvPr/>
          </p:nvGrpSpPr>
          <p:grpSpPr>
            <a:xfrm>
              <a:off x="1763227" y="1453442"/>
              <a:ext cx="3429024" cy="1141312"/>
              <a:chOff x="2071670" y="1453442"/>
              <a:chExt cx="3429024" cy="1141312"/>
            </a:xfrm>
          </p:grpSpPr>
          <p:sp>
            <p:nvSpPr>
              <p:cNvPr id="18" name="Abgerundetes Rechteck 28"/>
              <p:cNvSpPr/>
              <p:nvPr/>
            </p:nvSpPr>
            <p:spPr>
              <a:xfrm>
                <a:off x="2084864" y="1453442"/>
                <a:ext cx="3389424" cy="1141312"/>
              </a:xfrm>
              <a:prstGeom prst="round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734720"/>
                <a:r>
                  <a:rPr lang="de-CH" sz="1350" dirty="0">
                    <a:solidFill>
                      <a:prstClr val="white"/>
                    </a:solidFill>
                    <a:latin typeface="Arial Narrow" pitchFamily="34" charset="0"/>
                  </a:rPr>
                  <a:t>                      </a:t>
                </a:r>
                <a:endParaRPr lang="de-CH" sz="1350" dirty="0">
                  <a:solidFill>
                    <a:srgbClr val="FFFF00"/>
                  </a:solidFill>
                  <a:latin typeface="Arial Narrow" pitchFamily="34" charset="0"/>
                </a:endParaRPr>
              </a:p>
            </p:txBody>
          </p:sp>
          <p:sp>
            <p:nvSpPr>
              <p:cNvPr id="19" name="Textfeld 55"/>
              <p:cNvSpPr txBox="1"/>
              <p:nvPr/>
            </p:nvSpPr>
            <p:spPr>
              <a:xfrm>
                <a:off x="2071670" y="1643049"/>
                <a:ext cx="857256" cy="874187"/>
              </a:xfrm>
              <a:prstGeom prst="rect">
                <a:avLst/>
              </a:prstGeom>
              <a:noFill/>
            </p:spPr>
            <p:txBody>
              <a:bodyPr wrap="square" rtlCol="0">
                <a:spAutoFit/>
              </a:bodyPr>
              <a:lstStyle/>
              <a:p>
                <a:pPr defTabSz="734720"/>
                <a:r>
                  <a:rPr lang="de-CH" sz="3525" dirty="0">
                    <a:solidFill>
                      <a:srgbClr val="0070C0"/>
                    </a:solidFill>
                    <a:latin typeface="Arial Narrow" pitchFamily="34" charset="0"/>
                  </a:rPr>
                  <a:t>8:3</a:t>
                </a:r>
              </a:p>
            </p:txBody>
          </p:sp>
          <p:sp>
            <p:nvSpPr>
              <p:cNvPr id="20" name="Textfeld 56"/>
              <p:cNvSpPr txBox="1"/>
              <p:nvPr/>
            </p:nvSpPr>
            <p:spPr>
              <a:xfrm>
                <a:off x="3500430" y="1474953"/>
                <a:ext cx="2000264" cy="794716"/>
              </a:xfrm>
              <a:prstGeom prst="rect">
                <a:avLst/>
              </a:prstGeom>
              <a:noFill/>
            </p:spPr>
            <p:txBody>
              <a:bodyPr wrap="square" rtlCol="0">
                <a:spAutoFit/>
              </a:bodyPr>
              <a:lstStyle/>
              <a:p>
                <a:pPr algn="ctr" defTabSz="734720"/>
                <a:r>
                  <a:rPr lang="en-GB" sz="1575" dirty="0" err="1">
                    <a:solidFill>
                      <a:srgbClr val="B5B038"/>
                    </a:solidFill>
                    <a:latin typeface="Calibri"/>
                  </a:rPr>
                  <a:t>Normale</a:t>
                </a:r>
                <a:r>
                  <a:rPr lang="en-GB" sz="1575" dirty="0">
                    <a:solidFill>
                      <a:srgbClr val="B5B038"/>
                    </a:solidFill>
                    <a:latin typeface="Calibri"/>
                  </a:rPr>
                  <a:t> progressive </a:t>
                </a:r>
                <a:r>
                  <a:rPr lang="en-GB" sz="1575" dirty="0" err="1">
                    <a:solidFill>
                      <a:srgbClr val="B5B038"/>
                    </a:solidFill>
                    <a:latin typeface="Calibri"/>
                  </a:rPr>
                  <a:t>Bestrafung</a:t>
                </a:r>
                <a:endParaRPr lang="en-GB" sz="1575" dirty="0">
                  <a:solidFill>
                    <a:srgbClr val="B5B038"/>
                  </a:solidFill>
                  <a:latin typeface="Calibri"/>
                </a:endParaRPr>
              </a:p>
            </p:txBody>
          </p:sp>
          <p:pic>
            <p:nvPicPr>
              <p:cNvPr id="21" name="Grafik 74" descr="Yellow Card5.jpg"/>
              <p:cNvPicPr>
                <a:picLocks noChangeAspect="1"/>
              </p:cNvPicPr>
              <p:nvPr/>
            </p:nvPicPr>
            <p:blipFill>
              <a:blip r:embed="rId3" cstate="print"/>
              <a:stretch>
                <a:fillRect/>
              </a:stretch>
            </p:blipFill>
            <p:spPr>
              <a:xfrm>
                <a:off x="2928926" y="1571612"/>
                <a:ext cx="745981" cy="928670"/>
              </a:xfrm>
              <a:prstGeom prst="rect">
                <a:avLst/>
              </a:prstGeom>
            </p:spPr>
          </p:pic>
        </p:grpSp>
        <p:grpSp>
          <p:nvGrpSpPr>
            <p:cNvPr id="6" name="Gruppieren 66"/>
            <p:cNvGrpSpPr/>
            <p:nvPr/>
          </p:nvGrpSpPr>
          <p:grpSpPr>
            <a:xfrm>
              <a:off x="1752538" y="3873340"/>
              <a:ext cx="3533842" cy="1178383"/>
              <a:chOff x="1752538" y="3873340"/>
              <a:chExt cx="3533842" cy="1178383"/>
            </a:xfrm>
          </p:grpSpPr>
          <p:sp>
            <p:nvSpPr>
              <p:cNvPr id="14" name="Abgerundetes Rechteck 43"/>
              <p:cNvSpPr/>
              <p:nvPr/>
            </p:nvSpPr>
            <p:spPr>
              <a:xfrm>
                <a:off x="1782528" y="3873340"/>
                <a:ext cx="3389424" cy="1141312"/>
              </a:xfrm>
              <a:prstGeom prst="round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4720"/>
                <a:endParaRPr lang="de-CH" sz="1425">
                  <a:solidFill>
                    <a:prstClr val="white"/>
                  </a:solidFill>
                </a:endParaRPr>
              </a:p>
            </p:txBody>
          </p:sp>
          <p:sp>
            <p:nvSpPr>
              <p:cNvPr id="15" name="Textfeld 63"/>
              <p:cNvSpPr txBox="1"/>
              <p:nvPr/>
            </p:nvSpPr>
            <p:spPr>
              <a:xfrm>
                <a:off x="1752538" y="4030377"/>
                <a:ext cx="857256" cy="874187"/>
              </a:xfrm>
              <a:prstGeom prst="rect">
                <a:avLst/>
              </a:prstGeom>
              <a:noFill/>
            </p:spPr>
            <p:txBody>
              <a:bodyPr wrap="square" rtlCol="0">
                <a:spAutoFit/>
              </a:bodyPr>
              <a:lstStyle/>
              <a:p>
                <a:pPr defTabSz="734720"/>
                <a:r>
                  <a:rPr lang="de-CH" sz="3525" dirty="0">
                    <a:solidFill>
                      <a:srgbClr val="0070C0"/>
                    </a:solidFill>
                    <a:latin typeface="Arial Narrow" pitchFamily="34" charset="0"/>
                  </a:rPr>
                  <a:t>8:5</a:t>
                </a:r>
              </a:p>
            </p:txBody>
          </p:sp>
          <p:sp>
            <p:nvSpPr>
              <p:cNvPr id="16" name="Textfeld 64"/>
              <p:cNvSpPr txBox="1"/>
              <p:nvPr/>
            </p:nvSpPr>
            <p:spPr>
              <a:xfrm>
                <a:off x="3071802" y="3923227"/>
                <a:ext cx="2214578" cy="1128496"/>
              </a:xfrm>
              <a:prstGeom prst="rect">
                <a:avLst/>
              </a:prstGeom>
              <a:noFill/>
            </p:spPr>
            <p:txBody>
              <a:bodyPr wrap="square" rtlCol="0">
                <a:spAutoFit/>
              </a:bodyPr>
              <a:lstStyle/>
              <a:p>
                <a:pPr algn="ctr" defTabSz="734720"/>
                <a:r>
                  <a:rPr lang="en-GB" sz="1575" dirty="0" err="1">
                    <a:solidFill>
                      <a:srgbClr val="FF0000"/>
                    </a:solidFill>
                    <a:latin typeface="Calibri"/>
                  </a:rPr>
                  <a:t>Disqualifikation</a:t>
                </a:r>
                <a:br>
                  <a:rPr lang="en-GB" sz="1575" dirty="0">
                    <a:solidFill>
                      <a:srgbClr val="FF0000"/>
                    </a:solidFill>
                    <a:latin typeface="Calibri"/>
                  </a:rPr>
                </a:br>
                <a:r>
                  <a:rPr lang="en-GB" sz="1575" dirty="0" err="1">
                    <a:solidFill>
                      <a:srgbClr val="FF0000"/>
                    </a:solidFill>
                    <a:latin typeface="Calibri"/>
                  </a:rPr>
                  <a:t>ohne</a:t>
                </a:r>
                <a:br>
                  <a:rPr lang="en-GB" sz="1575" dirty="0">
                    <a:solidFill>
                      <a:srgbClr val="FF0000"/>
                    </a:solidFill>
                    <a:latin typeface="Calibri"/>
                  </a:rPr>
                </a:br>
                <a:r>
                  <a:rPr lang="en-GB" sz="1575" dirty="0" err="1">
                    <a:solidFill>
                      <a:srgbClr val="FF0000"/>
                    </a:solidFill>
                    <a:latin typeface="Calibri"/>
                  </a:rPr>
                  <a:t>Bericht</a:t>
                </a:r>
                <a:endParaRPr lang="en-GB" sz="1575" dirty="0">
                  <a:solidFill>
                    <a:srgbClr val="FF0000"/>
                  </a:solidFill>
                  <a:latin typeface="Calibri"/>
                </a:endParaRPr>
              </a:p>
            </p:txBody>
          </p:sp>
          <p:pic>
            <p:nvPicPr>
              <p:cNvPr id="17" name="Picture 2" descr="C:\Documents and Settings\RolandBuergi\My Documents\My Pictures\Microsoft Clip Organizer\j0346501.wmf"/>
              <p:cNvPicPr>
                <a:picLocks noChangeAspect="1" noChangeArrowheads="1"/>
              </p:cNvPicPr>
              <p:nvPr/>
            </p:nvPicPr>
            <p:blipFill>
              <a:blip r:embed="rId4" cstate="print"/>
              <a:srcRect/>
              <a:stretch>
                <a:fillRect/>
              </a:stretch>
            </p:blipFill>
            <p:spPr bwMode="auto">
              <a:xfrm>
                <a:off x="2571736" y="4102715"/>
                <a:ext cx="714380" cy="826483"/>
              </a:xfrm>
              <a:prstGeom prst="rect">
                <a:avLst/>
              </a:prstGeom>
              <a:noFill/>
            </p:spPr>
          </p:pic>
        </p:grpSp>
        <p:grpSp>
          <p:nvGrpSpPr>
            <p:cNvPr id="7" name="Gruppieren 70"/>
            <p:cNvGrpSpPr/>
            <p:nvPr/>
          </p:nvGrpSpPr>
          <p:grpSpPr>
            <a:xfrm>
              <a:off x="1732194" y="5073770"/>
              <a:ext cx="3554186" cy="1141312"/>
              <a:chOff x="1732194" y="5073770"/>
              <a:chExt cx="3554186" cy="1141312"/>
            </a:xfrm>
          </p:grpSpPr>
          <p:sp>
            <p:nvSpPr>
              <p:cNvPr id="8" name="Abgerundetes Rechteck 49"/>
              <p:cNvSpPr/>
              <p:nvPr/>
            </p:nvSpPr>
            <p:spPr>
              <a:xfrm>
                <a:off x="1785693" y="5073770"/>
                <a:ext cx="3389424" cy="1141312"/>
              </a:xfrm>
              <a:prstGeom prst="round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4720"/>
                <a:endParaRPr lang="de-CH" sz="1425">
                  <a:solidFill>
                    <a:prstClr val="white"/>
                  </a:solidFill>
                </a:endParaRPr>
              </a:p>
            </p:txBody>
          </p:sp>
          <p:sp>
            <p:nvSpPr>
              <p:cNvPr id="9" name="Textfeld 65"/>
              <p:cNvSpPr txBox="1"/>
              <p:nvPr/>
            </p:nvSpPr>
            <p:spPr>
              <a:xfrm>
                <a:off x="1732194" y="5214688"/>
                <a:ext cx="857256" cy="874187"/>
              </a:xfrm>
              <a:prstGeom prst="rect">
                <a:avLst/>
              </a:prstGeom>
              <a:noFill/>
            </p:spPr>
            <p:txBody>
              <a:bodyPr wrap="square" rtlCol="0">
                <a:spAutoFit/>
              </a:bodyPr>
              <a:lstStyle/>
              <a:p>
                <a:pPr defTabSz="734720"/>
                <a:r>
                  <a:rPr lang="de-CH" sz="3525" dirty="0">
                    <a:solidFill>
                      <a:srgbClr val="0070C0"/>
                    </a:solidFill>
                    <a:latin typeface="Arial Narrow" pitchFamily="34" charset="0"/>
                  </a:rPr>
                  <a:t>8:6</a:t>
                </a:r>
              </a:p>
            </p:txBody>
          </p:sp>
          <p:grpSp>
            <p:nvGrpSpPr>
              <p:cNvPr id="10" name="Gruppieren 78"/>
              <p:cNvGrpSpPr/>
              <p:nvPr/>
            </p:nvGrpSpPr>
            <p:grpSpPr>
              <a:xfrm>
                <a:off x="2571736" y="5317161"/>
                <a:ext cx="714380" cy="826483"/>
                <a:chOff x="2610202" y="5246046"/>
                <a:chExt cx="714380" cy="826483"/>
              </a:xfrm>
            </p:grpSpPr>
            <p:pic>
              <p:nvPicPr>
                <p:cNvPr id="12" name="Picture 2" descr="C:\Documents and Settings\RolandBuergi\My Documents\My Pictures\Microsoft Clip Organizer\j0346501.wmf"/>
                <p:cNvPicPr>
                  <a:picLocks noChangeAspect="1" noChangeArrowheads="1"/>
                </p:cNvPicPr>
                <p:nvPr/>
              </p:nvPicPr>
              <p:blipFill>
                <a:blip r:embed="rId4" cstate="print"/>
                <a:srcRect/>
                <a:stretch>
                  <a:fillRect/>
                </a:stretch>
              </p:blipFill>
              <p:spPr bwMode="auto">
                <a:xfrm>
                  <a:off x="2610202" y="5246046"/>
                  <a:ext cx="714380" cy="826483"/>
                </a:xfrm>
                <a:prstGeom prst="rect">
                  <a:avLst/>
                </a:prstGeom>
                <a:noFill/>
              </p:spPr>
            </p:pic>
            <p:sp>
              <p:nvSpPr>
                <p:cNvPr id="13" name="Textfeld 84"/>
                <p:cNvSpPr txBox="1"/>
                <p:nvPr/>
              </p:nvSpPr>
              <p:spPr>
                <a:xfrm>
                  <a:off x="2789216" y="5286388"/>
                  <a:ext cx="285752" cy="429147"/>
                </a:xfrm>
                <a:prstGeom prst="rect">
                  <a:avLst/>
                </a:prstGeom>
                <a:noFill/>
              </p:spPr>
              <p:txBody>
                <a:bodyPr wrap="square" rtlCol="0">
                  <a:spAutoFit/>
                </a:bodyPr>
                <a:lstStyle/>
                <a:p>
                  <a:pPr defTabSz="734720"/>
                  <a:r>
                    <a:rPr lang="de-CH" sz="1425" dirty="0">
                      <a:solidFill>
                        <a:prstClr val="white"/>
                      </a:solidFill>
                      <a:latin typeface="Calibri"/>
                    </a:rPr>
                    <a:t>B</a:t>
                  </a:r>
                </a:p>
              </p:txBody>
            </p:sp>
          </p:grpSp>
          <p:sp>
            <p:nvSpPr>
              <p:cNvPr id="11" name="Textfeld 85"/>
              <p:cNvSpPr txBox="1"/>
              <p:nvPr/>
            </p:nvSpPr>
            <p:spPr>
              <a:xfrm>
                <a:off x="3071802" y="5075352"/>
                <a:ext cx="2214578" cy="1128496"/>
              </a:xfrm>
              <a:prstGeom prst="rect">
                <a:avLst/>
              </a:prstGeom>
              <a:noFill/>
            </p:spPr>
            <p:txBody>
              <a:bodyPr wrap="square" rtlCol="0">
                <a:spAutoFit/>
              </a:bodyPr>
              <a:lstStyle/>
              <a:p>
                <a:pPr algn="ctr" defTabSz="734720"/>
                <a:r>
                  <a:rPr lang="en-GB" sz="1575" dirty="0" err="1">
                    <a:solidFill>
                      <a:srgbClr val="FF0000"/>
                    </a:solidFill>
                    <a:latin typeface="Calibri"/>
                  </a:rPr>
                  <a:t>Disqualifikation</a:t>
                </a:r>
                <a:br>
                  <a:rPr lang="en-GB" sz="1575" dirty="0">
                    <a:solidFill>
                      <a:srgbClr val="FF0000"/>
                    </a:solidFill>
                    <a:latin typeface="Calibri"/>
                  </a:rPr>
                </a:br>
                <a:r>
                  <a:rPr lang="en-GB" sz="1575" u="sng" dirty="0" err="1">
                    <a:solidFill>
                      <a:srgbClr val="FF0000"/>
                    </a:solidFill>
                    <a:latin typeface="Calibri"/>
                  </a:rPr>
                  <a:t>mit</a:t>
                </a:r>
                <a:br>
                  <a:rPr lang="en-GB" sz="1575" dirty="0">
                    <a:solidFill>
                      <a:srgbClr val="FF0000"/>
                    </a:solidFill>
                    <a:latin typeface="Calibri"/>
                  </a:rPr>
                </a:br>
                <a:r>
                  <a:rPr lang="en-GB" sz="1575" dirty="0" err="1">
                    <a:solidFill>
                      <a:srgbClr val="FF0000"/>
                    </a:solidFill>
                    <a:latin typeface="Calibri"/>
                  </a:rPr>
                  <a:t>Bericht</a:t>
                </a:r>
                <a:endParaRPr lang="en-GB" sz="1575" dirty="0">
                  <a:solidFill>
                    <a:srgbClr val="FF0000"/>
                  </a:solidFill>
                  <a:latin typeface="Calibri"/>
                </a:endParaRPr>
              </a:p>
            </p:txBody>
          </p:sp>
        </p:grpSp>
      </p:grpSp>
      <p:grpSp>
        <p:nvGrpSpPr>
          <p:cNvPr id="26" name="Gruppieren 25"/>
          <p:cNvGrpSpPr/>
          <p:nvPr/>
        </p:nvGrpSpPr>
        <p:grpSpPr>
          <a:xfrm>
            <a:off x="4533210" y="1791825"/>
            <a:ext cx="4502848" cy="3917350"/>
            <a:chOff x="5184000" y="1067503"/>
            <a:chExt cx="3960000" cy="5404611"/>
          </a:xfrm>
        </p:grpSpPr>
        <p:sp>
          <p:nvSpPr>
            <p:cNvPr id="27" name="Abgerundetes Rechteck 46"/>
            <p:cNvSpPr/>
            <p:nvPr/>
          </p:nvSpPr>
          <p:spPr>
            <a:xfrm>
              <a:off x="5220072" y="1067503"/>
              <a:ext cx="3214710" cy="3571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4720"/>
              <a:r>
                <a:rPr lang="de-CH" sz="1350" dirty="0">
                  <a:solidFill>
                    <a:prstClr val="white"/>
                  </a:solidFill>
                </a:rPr>
                <a:t>Beurteilungskriterien</a:t>
              </a:r>
            </a:p>
          </p:txBody>
        </p:sp>
        <p:sp>
          <p:nvSpPr>
            <p:cNvPr id="28" name="Textfeld 27"/>
            <p:cNvSpPr txBox="1"/>
            <p:nvPr/>
          </p:nvSpPr>
          <p:spPr>
            <a:xfrm>
              <a:off x="5184000" y="1641574"/>
              <a:ext cx="3240360" cy="732482"/>
            </a:xfrm>
            <a:prstGeom prst="rect">
              <a:avLst/>
            </a:prstGeom>
            <a:noFill/>
            <a:ln>
              <a:solidFill>
                <a:schemeClr val="tx1"/>
              </a:solidFill>
            </a:ln>
          </p:spPr>
          <p:txBody>
            <a:bodyPr wrap="square" rtlCol="0">
              <a:spAutoFit/>
            </a:bodyPr>
            <a:lstStyle/>
            <a:p>
              <a:pPr defTabSz="734720"/>
              <a:r>
                <a:rPr lang="de-DE" sz="1425" dirty="0">
                  <a:solidFill>
                    <a:prstClr val="black"/>
                  </a:solidFill>
                  <a:latin typeface="Calibri"/>
                </a:rPr>
                <a:t>a) Stellung (von wo wird agiert):</a:t>
              </a:r>
            </a:p>
            <a:p>
              <a:pPr algn="ctr" defTabSz="734720"/>
              <a:r>
                <a:rPr lang="de-DE" sz="1425" dirty="0">
                  <a:solidFill>
                    <a:prstClr val="black"/>
                  </a:solidFill>
                  <a:latin typeface="Calibri"/>
                </a:rPr>
                <a:t>Frontal - Seitlich - Von hinten</a:t>
              </a:r>
            </a:p>
          </p:txBody>
        </p:sp>
        <p:sp>
          <p:nvSpPr>
            <p:cNvPr id="29" name="Textfeld 28"/>
            <p:cNvSpPr txBox="1"/>
            <p:nvPr/>
          </p:nvSpPr>
          <p:spPr>
            <a:xfrm>
              <a:off x="5184000" y="2433662"/>
              <a:ext cx="3744416" cy="732482"/>
            </a:xfrm>
            <a:prstGeom prst="rect">
              <a:avLst/>
            </a:prstGeom>
            <a:noFill/>
            <a:ln>
              <a:solidFill>
                <a:schemeClr val="tx1"/>
              </a:solidFill>
            </a:ln>
          </p:spPr>
          <p:txBody>
            <a:bodyPr wrap="square" rtlCol="0">
              <a:spAutoFit/>
            </a:bodyPr>
            <a:lstStyle/>
            <a:p>
              <a:pPr defTabSz="734720"/>
              <a:r>
                <a:rPr lang="de-DE" sz="1425" dirty="0">
                  <a:solidFill>
                    <a:prstClr val="black"/>
                  </a:solidFill>
                  <a:latin typeface="Calibri"/>
                </a:rPr>
                <a:t>b) Körperteil (wogegen wird agiert): </a:t>
              </a:r>
            </a:p>
            <a:p>
              <a:pPr algn="ctr" defTabSz="734720"/>
              <a:r>
                <a:rPr lang="de-DE" sz="1425" dirty="0">
                  <a:solidFill>
                    <a:prstClr val="black"/>
                  </a:solidFill>
                  <a:latin typeface="Calibri"/>
                </a:rPr>
                <a:t>Oberkörper - </a:t>
              </a:r>
              <a:r>
                <a:rPr lang="de-DE" sz="1425" dirty="0" err="1">
                  <a:solidFill>
                    <a:prstClr val="black"/>
                  </a:solidFill>
                  <a:latin typeface="Calibri"/>
                </a:rPr>
                <a:t>Wurfarm</a:t>
              </a:r>
              <a:r>
                <a:rPr lang="de-DE" sz="1425" dirty="0">
                  <a:solidFill>
                    <a:prstClr val="black"/>
                  </a:solidFill>
                  <a:latin typeface="Calibri"/>
                </a:rPr>
                <a:t> - Beine -Kopf/Hals/Nacken</a:t>
              </a:r>
            </a:p>
          </p:txBody>
        </p:sp>
        <p:sp>
          <p:nvSpPr>
            <p:cNvPr id="30" name="Textfeld 29"/>
            <p:cNvSpPr txBox="1"/>
            <p:nvPr/>
          </p:nvSpPr>
          <p:spPr>
            <a:xfrm>
              <a:off x="5184000" y="3524815"/>
              <a:ext cx="3672408" cy="1337575"/>
            </a:xfrm>
            <a:prstGeom prst="rect">
              <a:avLst/>
            </a:prstGeom>
            <a:noFill/>
            <a:ln>
              <a:solidFill>
                <a:schemeClr val="tx1"/>
              </a:solidFill>
            </a:ln>
          </p:spPr>
          <p:txBody>
            <a:bodyPr wrap="square" rtlCol="0">
              <a:spAutoFit/>
            </a:bodyPr>
            <a:lstStyle/>
            <a:p>
              <a:pPr defTabSz="734720"/>
              <a:r>
                <a:rPr lang="de-DE" sz="1425" dirty="0">
                  <a:solidFill>
                    <a:prstClr val="black"/>
                  </a:solidFill>
                  <a:latin typeface="Calibri"/>
                </a:rPr>
                <a:t>c) Intensität (wie hart wird agiert): </a:t>
              </a:r>
            </a:p>
            <a:p>
              <a:pPr algn="ctr" defTabSz="734720"/>
              <a:r>
                <a:rPr lang="de-DE" sz="1425" dirty="0">
                  <a:solidFill>
                    <a:prstClr val="black"/>
                  </a:solidFill>
                  <a:latin typeface="Calibri"/>
                </a:rPr>
                <a:t>Wie intensiv war der Körperkontakt </a:t>
              </a:r>
            </a:p>
            <a:p>
              <a:pPr algn="ctr" defTabSz="734720"/>
              <a:r>
                <a:rPr lang="de-DE" sz="1425" dirty="0">
                  <a:solidFill>
                    <a:prstClr val="black"/>
                  </a:solidFill>
                  <a:latin typeface="Calibri"/>
                </a:rPr>
                <a:t>Oder/und die Regelwidrigkeit </a:t>
              </a:r>
            </a:p>
            <a:p>
              <a:pPr algn="ctr" defTabSz="734720"/>
              <a:r>
                <a:rPr lang="de-DE" sz="1425" dirty="0">
                  <a:solidFill>
                    <a:prstClr val="black"/>
                  </a:solidFill>
                  <a:latin typeface="Calibri"/>
                </a:rPr>
                <a:t>Tempo des Gegners </a:t>
              </a:r>
            </a:p>
          </p:txBody>
        </p:sp>
        <p:sp>
          <p:nvSpPr>
            <p:cNvPr id="31" name="Textfeld 30"/>
            <p:cNvSpPr txBox="1"/>
            <p:nvPr/>
          </p:nvSpPr>
          <p:spPr>
            <a:xfrm>
              <a:off x="5184000" y="4831992"/>
              <a:ext cx="3960000" cy="1640122"/>
            </a:xfrm>
            <a:prstGeom prst="rect">
              <a:avLst/>
            </a:prstGeom>
            <a:noFill/>
            <a:ln>
              <a:solidFill>
                <a:schemeClr val="tx1"/>
              </a:solidFill>
            </a:ln>
          </p:spPr>
          <p:txBody>
            <a:bodyPr wrap="square" rtlCol="0">
              <a:spAutoFit/>
            </a:bodyPr>
            <a:lstStyle/>
            <a:p>
              <a:pPr defTabSz="734720"/>
              <a:r>
                <a:rPr lang="de-DE" sz="1425" dirty="0">
                  <a:solidFill>
                    <a:prstClr val="black"/>
                  </a:solidFill>
                  <a:latin typeface="Calibri"/>
                </a:rPr>
                <a:t>d) Auswirkung</a:t>
              </a:r>
            </a:p>
            <a:p>
              <a:pPr defTabSz="734720"/>
              <a:r>
                <a:rPr lang="de-DE" sz="1425" dirty="0">
                  <a:solidFill>
                    <a:prstClr val="black"/>
                  </a:solidFill>
                  <a:latin typeface="Calibri"/>
                </a:rPr>
                <a:t>     (was passiert dem Gegner): </a:t>
              </a:r>
            </a:p>
            <a:p>
              <a:pPr defTabSz="734720"/>
              <a:r>
                <a:rPr lang="de-DE" sz="1425" dirty="0">
                  <a:solidFill>
                    <a:prstClr val="black"/>
                  </a:solidFill>
                  <a:latin typeface="Calibri"/>
                </a:rPr>
                <a:t>Kontrolle Körper/Ball beeinträchtigt Beweglichkeit eingeschränkt/unterbunden.</a:t>
              </a:r>
            </a:p>
            <a:p>
              <a:pPr defTabSz="734720"/>
              <a:r>
                <a:rPr lang="de-DE" sz="1425" dirty="0">
                  <a:solidFill>
                    <a:prstClr val="black"/>
                  </a:solidFill>
                  <a:latin typeface="Calibri"/>
                </a:rPr>
                <a:t>Weiterspielen unterbunden </a:t>
              </a:r>
            </a:p>
          </p:txBody>
        </p:sp>
      </p:grpSp>
    </p:spTree>
    <p:extLst>
      <p:ext uri="{BB962C8B-B14F-4D97-AF65-F5344CB8AC3E}">
        <p14:creationId xmlns:p14="http://schemas.microsoft.com/office/powerpoint/2010/main" val="1404796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latin typeface="+mn-lt"/>
              </a:rPr>
              <a:t>Regel 8:3 - Beurteilungskriterien</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814" t="27156" r="30570" b="18104"/>
          <a:stretch/>
        </p:blipFill>
        <p:spPr bwMode="auto">
          <a:xfrm>
            <a:off x="284982" y="2186862"/>
            <a:ext cx="8574037" cy="34058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290429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C733B868-28A2-421A-A010-01D8DBEB5D62}"/>
              </a:ext>
            </a:extLst>
          </p:cNvPr>
          <p:cNvSpPr/>
          <p:nvPr/>
        </p:nvSpPr>
        <p:spPr>
          <a:xfrm>
            <a:off x="467544" y="1628800"/>
            <a:ext cx="8424936" cy="461665"/>
          </a:xfrm>
          <a:prstGeom prst="rect">
            <a:avLst/>
          </a:prstGeom>
        </p:spPr>
        <p:txBody>
          <a:bodyPr wrap="square">
            <a:spAutoFit/>
          </a:bodyPr>
          <a:lstStyle/>
          <a:p>
            <a:r>
              <a:rPr lang="de-DE" sz="2400" b="1" cap="all" dirty="0"/>
              <a:t>Zusammenfassung</a:t>
            </a:r>
            <a:endParaRPr lang="de-DE" sz="3200" b="1" dirty="0">
              <a:latin typeface="Calibri" panose="020F0502020204030204" pitchFamily="34" charset="0"/>
              <a:cs typeface="Calibri" panose="020F0502020204030204" pitchFamily="34" charset="0"/>
            </a:endParaRPr>
          </a:p>
        </p:txBody>
      </p:sp>
      <p:sp>
        <p:nvSpPr>
          <p:cNvPr id="4" name="Rechteck 3">
            <a:extLst>
              <a:ext uri="{FF2B5EF4-FFF2-40B4-BE49-F238E27FC236}">
                <a16:creationId xmlns:a16="http://schemas.microsoft.com/office/drawing/2014/main" id="{809D5212-7701-4944-A7AA-EF229527B9C2}"/>
              </a:ext>
            </a:extLst>
          </p:cNvPr>
          <p:cNvSpPr/>
          <p:nvPr/>
        </p:nvSpPr>
        <p:spPr>
          <a:xfrm>
            <a:off x="431540" y="2636912"/>
            <a:ext cx="8280920" cy="3139321"/>
          </a:xfrm>
          <a:prstGeom prst="rect">
            <a:avLst/>
          </a:prstGeom>
        </p:spPr>
        <p:txBody>
          <a:bodyPr wrap="square">
            <a:spAutoFit/>
          </a:bodyPr>
          <a:lstStyle/>
          <a:p>
            <a:pPr marL="285750" indent="-285750">
              <a:buFont typeface="Arial" panose="020B0604020202020204" pitchFamily="34" charset="0"/>
              <a:buChar char="•"/>
            </a:pPr>
            <a:r>
              <a:rPr lang="de-DE" dirty="0"/>
              <a:t>Einstieg in den ersten 10 Minuten: Zeigen, was erlaubt bzw. nicht erlaubt ist!  </a:t>
            </a:r>
          </a:p>
          <a:p>
            <a:pPr marL="285750" indent="-285750">
              <a:buFont typeface="Arial" panose="020B0604020202020204" pitchFamily="34" charset="0"/>
              <a:buChar char="•"/>
            </a:pPr>
            <a:r>
              <a:rPr lang="de-DE" dirty="0"/>
              <a:t>Alle Möglichkeiten ausschöpfen: Ermahnung – Verwarnung – Hinausstellung!  </a:t>
            </a:r>
          </a:p>
          <a:p>
            <a:pPr marL="285750" indent="-285750">
              <a:buFont typeface="Arial" panose="020B0604020202020204" pitchFamily="34" charset="0"/>
              <a:buChar char="•"/>
            </a:pPr>
            <a:r>
              <a:rPr lang="de-DE" dirty="0"/>
              <a:t>Die regeltechnisch vorgegebenen drei Verwarnungen pro Mannschaft möglichst bei vergleichbaren Vergehen geben!  </a:t>
            </a:r>
          </a:p>
          <a:p>
            <a:pPr marL="285750" indent="-285750">
              <a:buFont typeface="Arial" panose="020B0604020202020204" pitchFamily="34" charset="0"/>
              <a:buChar char="•"/>
            </a:pPr>
            <a:r>
              <a:rPr lang="de-DE" dirty="0"/>
              <a:t>Bei entsprechender Schwere des Vergehens eine Hinausstellung/Disqualifikation auch ohne vorherige Verwarnung aussprechen (auch zu Beginn des Spiels)!  </a:t>
            </a:r>
          </a:p>
          <a:p>
            <a:pPr marL="285750" indent="-285750">
              <a:buFont typeface="Arial" panose="020B0604020202020204" pitchFamily="34" charset="0"/>
              <a:buChar char="•"/>
            </a:pPr>
            <a:r>
              <a:rPr lang="de-DE" dirty="0"/>
              <a:t>Regelwidrigkeit erkannt? Dann, falls möglich und notwendig, zunächst Vorteil gewähren, aber den fehlbaren Spieler nachträglich bestrafen.  </a:t>
            </a:r>
          </a:p>
          <a:p>
            <a:pPr marL="285750" indent="-285750">
              <a:buFont typeface="Arial" panose="020B0604020202020204" pitchFamily="34" charset="0"/>
              <a:buChar char="•"/>
            </a:pPr>
            <a:r>
              <a:rPr lang="de-DE" dirty="0"/>
              <a:t>Sogenannte ‘Doppelbestrafungen’ (z. B. 7-m-Wurf und Hinausstellung) sind keine! Denn eine 7-m-Entscheidung ist keine Strafe, sondern das Wiederherstellen der vereitelten klaren Torgelegenheit!</a:t>
            </a:r>
          </a:p>
        </p:txBody>
      </p:sp>
    </p:spTree>
    <p:extLst>
      <p:ext uri="{BB962C8B-B14F-4D97-AF65-F5344CB8AC3E}">
        <p14:creationId xmlns:p14="http://schemas.microsoft.com/office/powerpoint/2010/main" val="36204414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F4572C1D-A860-40E3-BC3E-A2EF3C170760}"/>
              </a:ext>
            </a:extLst>
          </p:cNvPr>
          <p:cNvSpPr/>
          <p:nvPr/>
        </p:nvSpPr>
        <p:spPr>
          <a:xfrm>
            <a:off x="395536" y="2828835"/>
            <a:ext cx="7488832" cy="1200329"/>
          </a:xfrm>
          <a:prstGeom prst="rect">
            <a:avLst/>
          </a:prstGeom>
        </p:spPr>
        <p:txBody>
          <a:bodyPr wrap="square">
            <a:spAutoFit/>
          </a:bodyPr>
          <a:lstStyle/>
          <a:p>
            <a:r>
              <a:rPr lang="de-DE" sz="3600" cap="all" dirty="0"/>
              <a:t>Leitlinien für das Anzeigen von Strafen!</a:t>
            </a:r>
            <a:endParaRPr lang="de-DE" sz="6000" dirty="0">
              <a:cs typeface="Calibri" panose="020F0502020204030204" pitchFamily="34" charset="0"/>
            </a:endParaRPr>
          </a:p>
        </p:txBody>
      </p:sp>
    </p:spTree>
    <p:extLst>
      <p:ext uri="{BB962C8B-B14F-4D97-AF65-F5344CB8AC3E}">
        <p14:creationId xmlns:p14="http://schemas.microsoft.com/office/powerpoint/2010/main" val="2539298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C733B868-28A2-421A-A010-01D8DBEB5D62}"/>
              </a:ext>
            </a:extLst>
          </p:cNvPr>
          <p:cNvSpPr/>
          <p:nvPr/>
        </p:nvSpPr>
        <p:spPr>
          <a:xfrm>
            <a:off x="467544" y="1628800"/>
            <a:ext cx="8424936" cy="461665"/>
          </a:xfrm>
          <a:prstGeom prst="rect">
            <a:avLst/>
          </a:prstGeom>
        </p:spPr>
        <p:txBody>
          <a:bodyPr wrap="square">
            <a:spAutoFit/>
          </a:bodyPr>
          <a:lstStyle/>
          <a:p>
            <a:r>
              <a:rPr lang="de-DE" sz="2400" b="1" cap="all" dirty="0"/>
              <a:t>Strafen nicht aggressiv anzeigen!</a:t>
            </a:r>
            <a:endParaRPr lang="de-DE" sz="4000" b="1" dirty="0">
              <a:latin typeface="Calibri" panose="020F0502020204030204" pitchFamily="34" charset="0"/>
              <a:cs typeface="Calibri" panose="020F0502020204030204" pitchFamily="34" charset="0"/>
            </a:endParaRPr>
          </a:p>
        </p:txBody>
      </p:sp>
      <p:sp>
        <p:nvSpPr>
          <p:cNvPr id="4" name="Rechteck 3">
            <a:extLst>
              <a:ext uri="{FF2B5EF4-FFF2-40B4-BE49-F238E27FC236}">
                <a16:creationId xmlns:a16="http://schemas.microsoft.com/office/drawing/2014/main" id="{809D5212-7701-4944-A7AA-EF229527B9C2}"/>
              </a:ext>
            </a:extLst>
          </p:cNvPr>
          <p:cNvSpPr/>
          <p:nvPr/>
        </p:nvSpPr>
        <p:spPr>
          <a:xfrm>
            <a:off x="539552" y="3501008"/>
            <a:ext cx="8280920" cy="1477328"/>
          </a:xfrm>
          <a:prstGeom prst="rect">
            <a:avLst/>
          </a:prstGeom>
        </p:spPr>
        <p:txBody>
          <a:bodyPr wrap="square">
            <a:spAutoFit/>
          </a:bodyPr>
          <a:lstStyle/>
          <a:p>
            <a:r>
              <a:rPr lang="de-DE" dirty="0"/>
              <a:t>Zeigen Sie diese ruhig und sachlich an, ohne übertriebene Eile oder mit demonstrativen Gesten; umso mehr, wenn der fehlbare Spieler (oder seine Mitspieler) seine Strafe für unberechtigt hält und protestiert. Jeder übertriebene Aktionismus der Schiedsrichter würde einen möglichen Konflikt noch verstärken! Lassen Sie bei der Anzeige die Pfeife möglichst nicht im Mund. Der ursächliche Pfiff ist längst vorbei.   </a:t>
            </a:r>
          </a:p>
        </p:txBody>
      </p:sp>
    </p:spTree>
    <p:extLst>
      <p:ext uri="{BB962C8B-B14F-4D97-AF65-F5344CB8AC3E}">
        <p14:creationId xmlns:p14="http://schemas.microsoft.com/office/powerpoint/2010/main" val="781745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C733B868-28A2-421A-A010-01D8DBEB5D62}"/>
              </a:ext>
            </a:extLst>
          </p:cNvPr>
          <p:cNvSpPr/>
          <p:nvPr/>
        </p:nvSpPr>
        <p:spPr>
          <a:xfrm>
            <a:off x="467544" y="1628800"/>
            <a:ext cx="8424936" cy="830997"/>
          </a:xfrm>
          <a:prstGeom prst="rect">
            <a:avLst/>
          </a:prstGeom>
        </p:spPr>
        <p:txBody>
          <a:bodyPr wrap="square">
            <a:spAutoFit/>
          </a:bodyPr>
          <a:lstStyle/>
          <a:p>
            <a:r>
              <a:rPr lang="de-DE" sz="2400" b="1" cap="all" dirty="0"/>
              <a:t>Kein provozierendes, demonstratives oder theatralisches Auftreten oder Hinterlaufen!</a:t>
            </a:r>
            <a:endParaRPr lang="de-DE" sz="4800" b="1" dirty="0">
              <a:latin typeface="Calibri" panose="020F0502020204030204" pitchFamily="34" charset="0"/>
              <a:cs typeface="Calibri" panose="020F0502020204030204" pitchFamily="34" charset="0"/>
            </a:endParaRPr>
          </a:p>
        </p:txBody>
      </p:sp>
      <p:sp>
        <p:nvSpPr>
          <p:cNvPr id="4" name="Rechteck 3">
            <a:extLst>
              <a:ext uri="{FF2B5EF4-FFF2-40B4-BE49-F238E27FC236}">
                <a16:creationId xmlns:a16="http://schemas.microsoft.com/office/drawing/2014/main" id="{809D5212-7701-4944-A7AA-EF229527B9C2}"/>
              </a:ext>
            </a:extLst>
          </p:cNvPr>
          <p:cNvSpPr/>
          <p:nvPr/>
        </p:nvSpPr>
        <p:spPr>
          <a:xfrm>
            <a:off x="539552" y="3501008"/>
            <a:ext cx="8280920" cy="2031325"/>
          </a:xfrm>
          <a:prstGeom prst="rect">
            <a:avLst/>
          </a:prstGeom>
        </p:spPr>
        <p:txBody>
          <a:bodyPr wrap="square">
            <a:spAutoFit/>
          </a:bodyPr>
          <a:lstStyle/>
          <a:p>
            <a:r>
              <a:rPr lang="de-DE" dirty="0"/>
              <a:t>Ist eine Regelwidrigkeit zu ahnden, sprinten Sie nicht hektisch los, um sich dann vor dem Spieler ‘aufzubauen’ und die Strafe demonstrativ anzuzeigen. Auch ein hämisches Grinsen beim Anzeigen von Strafen ist fehl am Platz. Ferner sollten Sie aufgrund körpersprachlicher Erkenntnisse die Strafe möglichst nicht im Gehen oder in einer Schrittstellung anzeigen.  </a:t>
            </a:r>
            <a:br>
              <a:rPr lang="de-DE" dirty="0"/>
            </a:br>
            <a:r>
              <a:rPr lang="de-DE" dirty="0"/>
              <a:t>Für alle Entscheidungen gilt: Emotionsloses, sachlich-ruhiges Auftreten der Schiedsrichter ist gefragt.   </a:t>
            </a:r>
          </a:p>
        </p:txBody>
      </p:sp>
    </p:spTree>
    <p:extLst>
      <p:ext uri="{BB962C8B-B14F-4D97-AF65-F5344CB8AC3E}">
        <p14:creationId xmlns:p14="http://schemas.microsoft.com/office/powerpoint/2010/main" val="22132328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C733B868-28A2-421A-A010-01D8DBEB5D62}"/>
              </a:ext>
            </a:extLst>
          </p:cNvPr>
          <p:cNvSpPr/>
          <p:nvPr/>
        </p:nvSpPr>
        <p:spPr>
          <a:xfrm>
            <a:off x="467544" y="1628800"/>
            <a:ext cx="8424936" cy="461665"/>
          </a:xfrm>
          <a:prstGeom prst="rect">
            <a:avLst/>
          </a:prstGeom>
        </p:spPr>
        <p:txBody>
          <a:bodyPr wrap="square">
            <a:spAutoFit/>
          </a:bodyPr>
          <a:lstStyle/>
          <a:p>
            <a:r>
              <a:rPr lang="de-DE" sz="2400" b="1" cap="all"/>
              <a:t>Schaue dem </a:t>
            </a:r>
            <a:r>
              <a:rPr lang="de-DE" sz="2400" b="1" cap="all" dirty="0"/>
              <a:t>fehlbaren Spieler/Offiziellen in die Augen!</a:t>
            </a:r>
            <a:endParaRPr lang="de-DE" sz="6000" b="1" dirty="0">
              <a:latin typeface="Calibri" panose="020F0502020204030204" pitchFamily="34" charset="0"/>
              <a:cs typeface="Calibri" panose="020F0502020204030204" pitchFamily="34" charset="0"/>
            </a:endParaRPr>
          </a:p>
        </p:txBody>
      </p:sp>
      <p:sp>
        <p:nvSpPr>
          <p:cNvPr id="4" name="Rechteck 3">
            <a:extLst>
              <a:ext uri="{FF2B5EF4-FFF2-40B4-BE49-F238E27FC236}">
                <a16:creationId xmlns:a16="http://schemas.microsoft.com/office/drawing/2014/main" id="{809D5212-7701-4944-A7AA-EF229527B9C2}"/>
              </a:ext>
            </a:extLst>
          </p:cNvPr>
          <p:cNvSpPr/>
          <p:nvPr/>
        </p:nvSpPr>
        <p:spPr>
          <a:xfrm>
            <a:off x="539552" y="3501008"/>
            <a:ext cx="8280920" cy="1754326"/>
          </a:xfrm>
          <a:prstGeom prst="rect">
            <a:avLst/>
          </a:prstGeom>
        </p:spPr>
        <p:txBody>
          <a:bodyPr wrap="square">
            <a:spAutoFit/>
          </a:bodyPr>
          <a:lstStyle/>
          <a:p>
            <a:r>
              <a:rPr lang="de-DE" dirty="0"/>
              <a:t>Strafen haben eine wichtige Funktion: Der Betroffene erhält die eindeutige Botschaft, dass er die Grenzen des Erlaubten/Geduldeten überschritten hat. Durch Blickkontakt zeigen Sie als Schiedsrichter zugleich Ihre Entschlossenheit, Ihre konsequente Linie bei weiteren Vergehen einzuhalten. Ein Nicht-in-die-Augen-Schauen könnte dahin missverstanden werden, dass Sie Zweifel an der Richtigkeit Ihrer Entscheidung oder Probleme mit einem konsequenten Auftreten haben   </a:t>
            </a:r>
          </a:p>
        </p:txBody>
      </p:sp>
    </p:spTree>
    <p:extLst>
      <p:ext uri="{BB962C8B-B14F-4D97-AF65-F5344CB8AC3E}">
        <p14:creationId xmlns:p14="http://schemas.microsoft.com/office/powerpoint/2010/main" val="10524260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CC3A3D-2870-4C61-8B6D-3F6B75A4B2F5}"/>
              </a:ext>
            </a:extLst>
          </p:cNvPr>
          <p:cNvSpPr>
            <a:spLocks noGrp="1"/>
          </p:cNvSpPr>
          <p:nvPr>
            <p:ph type="title"/>
          </p:nvPr>
        </p:nvSpPr>
        <p:spPr/>
        <p:txBody>
          <a:bodyPr/>
          <a:lstStyle/>
          <a:p>
            <a:r>
              <a:rPr lang="de-DE" sz="3600" u="sng" dirty="0"/>
              <a:t>25 neue Schiedsrichter</a:t>
            </a:r>
          </a:p>
        </p:txBody>
      </p:sp>
      <p:pic>
        <p:nvPicPr>
          <p:cNvPr id="8" name="Grafik 7">
            <a:extLst>
              <a:ext uri="{FF2B5EF4-FFF2-40B4-BE49-F238E27FC236}">
                <a16:creationId xmlns:a16="http://schemas.microsoft.com/office/drawing/2014/main" id="{8C5AD2D2-10FE-481B-B836-B7CF32F1B6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2552" y="1124744"/>
            <a:ext cx="6624736" cy="4968552"/>
          </a:xfrm>
          <a:prstGeom prst="rect">
            <a:avLst/>
          </a:prstGeom>
        </p:spPr>
      </p:pic>
    </p:spTree>
    <p:extLst>
      <p:ext uri="{BB962C8B-B14F-4D97-AF65-F5344CB8AC3E}">
        <p14:creationId xmlns:p14="http://schemas.microsoft.com/office/powerpoint/2010/main" val="35088622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C733B868-28A2-421A-A010-01D8DBEB5D62}"/>
              </a:ext>
            </a:extLst>
          </p:cNvPr>
          <p:cNvSpPr/>
          <p:nvPr/>
        </p:nvSpPr>
        <p:spPr>
          <a:xfrm>
            <a:off x="467544" y="1628800"/>
            <a:ext cx="8424936" cy="461665"/>
          </a:xfrm>
          <a:prstGeom prst="rect">
            <a:avLst/>
          </a:prstGeom>
        </p:spPr>
        <p:txBody>
          <a:bodyPr wrap="square">
            <a:spAutoFit/>
          </a:bodyPr>
          <a:lstStyle/>
          <a:p>
            <a:r>
              <a:rPr lang="de-DE" sz="2400" b="1" cap="all" dirty="0"/>
              <a:t>Strafen nur gegen Stehende aussprechen!</a:t>
            </a:r>
            <a:endParaRPr lang="de-DE" sz="7200" b="1" dirty="0">
              <a:latin typeface="Calibri" panose="020F0502020204030204" pitchFamily="34" charset="0"/>
              <a:cs typeface="Calibri" panose="020F0502020204030204" pitchFamily="34" charset="0"/>
            </a:endParaRPr>
          </a:p>
        </p:txBody>
      </p:sp>
      <p:sp>
        <p:nvSpPr>
          <p:cNvPr id="4" name="Rechteck 3">
            <a:extLst>
              <a:ext uri="{FF2B5EF4-FFF2-40B4-BE49-F238E27FC236}">
                <a16:creationId xmlns:a16="http://schemas.microsoft.com/office/drawing/2014/main" id="{809D5212-7701-4944-A7AA-EF229527B9C2}"/>
              </a:ext>
            </a:extLst>
          </p:cNvPr>
          <p:cNvSpPr/>
          <p:nvPr/>
        </p:nvSpPr>
        <p:spPr>
          <a:xfrm>
            <a:off x="539552" y="3501008"/>
            <a:ext cx="8280920" cy="1200329"/>
          </a:xfrm>
          <a:prstGeom prst="rect">
            <a:avLst/>
          </a:prstGeom>
        </p:spPr>
        <p:txBody>
          <a:bodyPr wrap="square">
            <a:spAutoFit/>
          </a:bodyPr>
          <a:lstStyle/>
          <a:p>
            <a:r>
              <a:rPr lang="de-DE" dirty="0"/>
              <a:t>Manchmal liegt ein Spieler nach einem regelwidrigen Zweikampf noch am Boden und täuscht in der Hoffnung, eine drohende Bestrafung so noch abwenden zu können, eine Verletzung vor. Auf jeden Fall abwarten, bis der Spieler aufgestanden ist, und erst dann die Strafe anzeigen  </a:t>
            </a:r>
          </a:p>
        </p:txBody>
      </p:sp>
    </p:spTree>
    <p:extLst>
      <p:ext uri="{BB962C8B-B14F-4D97-AF65-F5344CB8AC3E}">
        <p14:creationId xmlns:p14="http://schemas.microsoft.com/office/powerpoint/2010/main" val="37671711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C733B868-28A2-421A-A010-01D8DBEB5D62}"/>
              </a:ext>
            </a:extLst>
          </p:cNvPr>
          <p:cNvSpPr/>
          <p:nvPr/>
        </p:nvSpPr>
        <p:spPr>
          <a:xfrm>
            <a:off x="467544" y="1628800"/>
            <a:ext cx="8424936" cy="461665"/>
          </a:xfrm>
          <a:prstGeom prst="rect">
            <a:avLst/>
          </a:prstGeom>
        </p:spPr>
        <p:txBody>
          <a:bodyPr wrap="square">
            <a:spAutoFit/>
          </a:bodyPr>
          <a:lstStyle/>
          <a:p>
            <a:r>
              <a:rPr lang="de-DE" sz="2400" b="1" cap="all" dirty="0"/>
              <a:t>Spieler beim Bestrafungsvorgang nicht berühren! </a:t>
            </a:r>
            <a:endParaRPr lang="de-DE" sz="8800" b="1" dirty="0">
              <a:latin typeface="Calibri" panose="020F0502020204030204" pitchFamily="34" charset="0"/>
              <a:cs typeface="Calibri" panose="020F0502020204030204" pitchFamily="34" charset="0"/>
            </a:endParaRPr>
          </a:p>
        </p:txBody>
      </p:sp>
      <p:sp>
        <p:nvSpPr>
          <p:cNvPr id="4" name="Rechteck 3">
            <a:extLst>
              <a:ext uri="{FF2B5EF4-FFF2-40B4-BE49-F238E27FC236}">
                <a16:creationId xmlns:a16="http://schemas.microsoft.com/office/drawing/2014/main" id="{809D5212-7701-4944-A7AA-EF229527B9C2}"/>
              </a:ext>
            </a:extLst>
          </p:cNvPr>
          <p:cNvSpPr/>
          <p:nvPr/>
        </p:nvSpPr>
        <p:spPr>
          <a:xfrm>
            <a:off x="539552" y="3501008"/>
            <a:ext cx="8280920" cy="2031325"/>
          </a:xfrm>
          <a:prstGeom prst="rect">
            <a:avLst/>
          </a:prstGeom>
        </p:spPr>
        <p:txBody>
          <a:bodyPr wrap="square">
            <a:spAutoFit/>
          </a:bodyPr>
          <a:lstStyle/>
          <a:p>
            <a:r>
              <a:rPr lang="de-DE" dirty="0"/>
              <a:t>Fehlbare Spieler/Offizielle kehren dem Schiedsrichter vielfach den Rücken zu, wenn dieser die Strafe aussprechen will. Hier sollten Sie den Betreffenden auf keinen Fall durch Berühren bewegen, sich umzudrehen. Denn ein Berühren durch die Schiedsrichter kann zu (weiteren) Provokationen genutzt werden. Ist der Partner in solchen Situationen besser postiert, kann er dem fehlbaren Spieler die Strafe zusätzlich anzeigen. Ein Blickkontakt beim Anzeigen von Strafen kann natürlich nicht erzwungen werden. </a:t>
            </a:r>
          </a:p>
        </p:txBody>
      </p:sp>
    </p:spTree>
    <p:extLst>
      <p:ext uri="{BB962C8B-B14F-4D97-AF65-F5344CB8AC3E}">
        <p14:creationId xmlns:p14="http://schemas.microsoft.com/office/powerpoint/2010/main" val="29140051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C733B868-28A2-421A-A010-01D8DBEB5D62}"/>
              </a:ext>
            </a:extLst>
          </p:cNvPr>
          <p:cNvSpPr/>
          <p:nvPr/>
        </p:nvSpPr>
        <p:spPr>
          <a:xfrm>
            <a:off x="467544" y="1628800"/>
            <a:ext cx="8424936" cy="461665"/>
          </a:xfrm>
          <a:prstGeom prst="rect">
            <a:avLst/>
          </a:prstGeom>
        </p:spPr>
        <p:txBody>
          <a:bodyPr wrap="square">
            <a:spAutoFit/>
          </a:bodyPr>
          <a:lstStyle/>
          <a:p>
            <a:r>
              <a:rPr lang="de-DE" sz="2400" b="1" cap="all" dirty="0"/>
              <a:t>Nicht auf Diskussionen einlassen! </a:t>
            </a:r>
            <a:endParaRPr lang="de-DE" sz="11500" b="1" dirty="0">
              <a:latin typeface="Calibri" panose="020F0502020204030204" pitchFamily="34" charset="0"/>
              <a:cs typeface="Calibri" panose="020F0502020204030204" pitchFamily="34" charset="0"/>
            </a:endParaRPr>
          </a:p>
        </p:txBody>
      </p:sp>
      <p:sp>
        <p:nvSpPr>
          <p:cNvPr id="4" name="Rechteck 3">
            <a:extLst>
              <a:ext uri="{FF2B5EF4-FFF2-40B4-BE49-F238E27FC236}">
                <a16:creationId xmlns:a16="http://schemas.microsoft.com/office/drawing/2014/main" id="{809D5212-7701-4944-A7AA-EF229527B9C2}"/>
              </a:ext>
            </a:extLst>
          </p:cNvPr>
          <p:cNvSpPr/>
          <p:nvPr/>
        </p:nvSpPr>
        <p:spPr>
          <a:xfrm>
            <a:off x="539552" y="3501008"/>
            <a:ext cx="8280920" cy="1200329"/>
          </a:xfrm>
          <a:prstGeom prst="rect">
            <a:avLst/>
          </a:prstGeom>
        </p:spPr>
        <p:txBody>
          <a:bodyPr wrap="square">
            <a:spAutoFit/>
          </a:bodyPr>
          <a:lstStyle/>
          <a:p>
            <a:r>
              <a:rPr lang="de-DE" dirty="0"/>
              <a:t>Nicht selten versuchen Spieler/Offizielle, die eine Strafe erhalten sollen/haben, den Schiedsrichter in eine Diskussion zu verwickeln. Auf einen solchen Dialog sollten die Schiedsrichter sich auf keinen Fall einlassen, da die Situation sonst leicht außer Kontrolle geraten kann. Manchmal hilft, sich einfach von der Situation abzuwenden.   </a:t>
            </a:r>
          </a:p>
        </p:txBody>
      </p:sp>
    </p:spTree>
    <p:extLst>
      <p:ext uri="{BB962C8B-B14F-4D97-AF65-F5344CB8AC3E}">
        <p14:creationId xmlns:p14="http://schemas.microsoft.com/office/powerpoint/2010/main" val="12533779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C733B868-28A2-421A-A010-01D8DBEB5D62}"/>
              </a:ext>
            </a:extLst>
          </p:cNvPr>
          <p:cNvSpPr/>
          <p:nvPr/>
        </p:nvSpPr>
        <p:spPr>
          <a:xfrm>
            <a:off x="467544" y="1628800"/>
            <a:ext cx="8424936" cy="461665"/>
          </a:xfrm>
          <a:prstGeom prst="rect">
            <a:avLst/>
          </a:prstGeom>
        </p:spPr>
        <p:txBody>
          <a:bodyPr wrap="square">
            <a:spAutoFit/>
          </a:bodyPr>
          <a:lstStyle/>
          <a:p>
            <a:r>
              <a:rPr lang="de-DE" sz="2400" b="1" cap="all" dirty="0"/>
              <a:t>Im Gespann Einigkeit demonstrieren! </a:t>
            </a:r>
            <a:endParaRPr lang="de-DE" sz="16600" b="1" dirty="0">
              <a:latin typeface="Calibri" panose="020F0502020204030204" pitchFamily="34" charset="0"/>
              <a:cs typeface="Calibri" panose="020F0502020204030204" pitchFamily="34" charset="0"/>
            </a:endParaRPr>
          </a:p>
        </p:txBody>
      </p:sp>
      <p:sp>
        <p:nvSpPr>
          <p:cNvPr id="4" name="Rechteck 3">
            <a:extLst>
              <a:ext uri="{FF2B5EF4-FFF2-40B4-BE49-F238E27FC236}">
                <a16:creationId xmlns:a16="http://schemas.microsoft.com/office/drawing/2014/main" id="{809D5212-7701-4944-A7AA-EF229527B9C2}"/>
              </a:ext>
            </a:extLst>
          </p:cNvPr>
          <p:cNvSpPr/>
          <p:nvPr/>
        </p:nvSpPr>
        <p:spPr>
          <a:xfrm>
            <a:off x="539552" y="3501008"/>
            <a:ext cx="8280920" cy="923330"/>
          </a:xfrm>
          <a:prstGeom prst="rect">
            <a:avLst/>
          </a:prstGeom>
        </p:spPr>
        <p:txBody>
          <a:bodyPr wrap="square">
            <a:spAutoFit/>
          </a:bodyPr>
          <a:lstStyle/>
          <a:p>
            <a:r>
              <a:rPr lang="de-DE" dirty="0"/>
              <a:t>Diskussionen über Strafen oder das (vorschnelle) Anzeigen unterschiedlicher Strafen sollten die Schiedsrichter auf jeden Fall vermeiden. Eine gute Blickverbindung und Kommunikation untereinander helfen dabei!  </a:t>
            </a:r>
          </a:p>
        </p:txBody>
      </p:sp>
    </p:spTree>
    <p:extLst>
      <p:ext uri="{BB962C8B-B14F-4D97-AF65-F5344CB8AC3E}">
        <p14:creationId xmlns:p14="http://schemas.microsoft.com/office/powerpoint/2010/main" val="7311413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F4572C1D-A860-40E3-BC3E-A2EF3C170760}"/>
              </a:ext>
            </a:extLst>
          </p:cNvPr>
          <p:cNvSpPr/>
          <p:nvPr/>
        </p:nvSpPr>
        <p:spPr>
          <a:xfrm>
            <a:off x="395536" y="2828835"/>
            <a:ext cx="7488832" cy="646331"/>
          </a:xfrm>
          <a:prstGeom prst="rect">
            <a:avLst/>
          </a:prstGeom>
        </p:spPr>
        <p:txBody>
          <a:bodyPr wrap="square">
            <a:spAutoFit/>
          </a:bodyPr>
          <a:lstStyle/>
          <a:p>
            <a:r>
              <a:rPr lang="de-DE" sz="3600" cap="all" dirty="0"/>
              <a:t>Viel </a:t>
            </a:r>
            <a:r>
              <a:rPr lang="de-DE" sz="3600" cap="all" dirty="0" err="1"/>
              <a:t>erfolg</a:t>
            </a:r>
            <a:r>
              <a:rPr lang="de-DE" sz="3600" cap="all" dirty="0"/>
              <a:t> beim Regeltest!</a:t>
            </a:r>
            <a:endParaRPr lang="de-DE" sz="6000" dirty="0">
              <a:cs typeface="Calibri" panose="020F0502020204030204" pitchFamily="34" charset="0"/>
            </a:endParaRPr>
          </a:p>
        </p:txBody>
      </p:sp>
    </p:spTree>
    <p:extLst>
      <p:ext uri="{BB962C8B-B14F-4D97-AF65-F5344CB8AC3E}">
        <p14:creationId xmlns:p14="http://schemas.microsoft.com/office/powerpoint/2010/main" val="13190190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0090BCE4-7353-4A7C-A074-9941B3038A0F}"/>
              </a:ext>
            </a:extLst>
          </p:cNvPr>
          <p:cNvSpPr>
            <a:spLocks noGrp="1"/>
          </p:cNvSpPr>
          <p:nvPr>
            <p:ph type="dt" sz="half" idx="10"/>
          </p:nvPr>
        </p:nvSpPr>
        <p:spPr/>
        <p:txBody>
          <a:bodyPr/>
          <a:lstStyle/>
          <a:p>
            <a:fld id="{389F7929-CF01-4DD9-BA6A-FE259F596661}" type="datetime1">
              <a:rPr lang="de-DE" smtClean="0"/>
              <a:t>31.08.2020</a:t>
            </a:fld>
            <a:endParaRPr lang="de-DE"/>
          </a:p>
        </p:txBody>
      </p:sp>
      <p:sp>
        <p:nvSpPr>
          <p:cNvPr id="3" name="Fußzeilenplatzhalter 2">
            <a:extLst>
              <a:ext uri="{FF2B5EF4-FFF2-40B4-BE49-F238E27FC236}">
                <a16:creationId xmlns:a16="http://schemas.microsoft.com/office/drawing/2014/main" id="{81CCE294-283C-4A71-9B06-396A40619B05}"/>
              </a:ext>
            </a:extLst>
          </p:cNvPr>
          <p:cNvSpPr>
            <a:spLocks noGrp="1"/>
          </p:cNvSpPr>
          <p:nvPr>
            <p:ph type="ftr" sz="quarter" idx="11"/>
          </p:nvPr>
        </p:nvSpPr>
        <p:spPr/>
        <p:txBody>
          <a:bodyPr/>
          <a:lstStyle/>
          <a:p>
            <a:r>
              <a:rPr lang="de-DE"/>
              <a:t>Neue Guidelines - Info für Schiedsrichter   -© Jürgen Scharoff-</a:t>
            </a:r>
          </a:p>
        </p:txBody>
      </p:sp>
      <p:sp>
        <p:nvSpPr>
          <p:cNvPr id="4" name="Foliennummernplatzhalter 3">
            <a:extLst>
              <a:ext uri="{FF2B5EF4-FFF2-40B4-BE49-F238E27FC236}">
                <a16:creationId xmlns:a16="http://schemas.microsoft.com/office/drawing/2014/main" id="{7EB079BA-6330-4D2F-A8A2-F3E5B6917D0F}"/>
              </a:ext>
            </a:extLst>
          </p:cNvPr>
          <p:cNvSpPr>
            <a:spLocks noGrp="1"/>
          </p:cNvSpPr>
          <p:nvPr>
            <p:ph type="sldNum" sz="quarter" idx="12"/>
          </p:nvPr>
        </p:nvSpPr>
        <p:spPr/>
        <p:txBody>
          <a:bodyPr/>
          <a:lstStyle/>
          <a:p>
            <a:fld id="{D9060380-A891-4F09-96D7-DC3EA9B717F2}" type="slidenum">
              <a:rPr lang="de-DE" smtClean="0"/>
              <a:t>55</a:t>
            </a:fld>
            <a:endParaRPr lang="de-DE"/>
          </a:p>
        </p:txBody>
      </p:sp>
      <p:pic>
        <p:nvPicPr>
          <p:cNvPr id="5" name="Grafik 1">
            <a:extLst>
              <a:ext uri="{FF2B5EF4-FFF2-40B4-BE49-F238E27FC236}">
                <a16:creationId xmlns:a16="http://schemas.microsoft.com/office/drawing/2014/main" id="{BE83B753-C68F-4B8C-BB3C-3CE7A9A82E4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920" y="0"/>
            <a:ext cx="944774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02570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8977AB-D933-4C0F-9872-D321BC05FDC8}"/>
              </a:ext>
            </a:extLst>
          </p:cNvPr>
          <p:cNvSpPr>
            <a:spLocks noGrp="1"/>
          </p:cNvSpPr>
          <p:nvPr>
            <p:ph type="title"/>
          </p:nvPr>
        </p:nvSpPr>
        <p:spPr/>
        <p:txBody>
          <a:bodyPr/>
          <a:lstStyle/>
          <a:p>
            <a:r>
              <a:rPr lang="de-DE" sz="3600" u="sng" dirty="0"/>
              <a:t>Wir gratulieren …</a:t>
            </a:r>
          </a:p>
        </p:txBody>
      </p:sp>
      <p:sp>
        <p:nvSpPr>
          <p:cNvPr id="3" name="Inhaltsplatzhalter 2">
            <a:extLst>
              <a:ext uri="{FF2B5EF4-FFF2-40B4-BE49-F238E27FC236}">
                <a16:creationId xmlns:a16="http://schemas.microsoft.com/office/drawing/2014/main" id="{38400A59-3DBB-484A-8178-AA2C89E53BD7}"/>
              </a:ext>
            </a:extLst>
          </p:cNvPr>
          <p:cNvSpPr>
            <a:spLocks noGrp="1"/>
          </p:cNvSpPr>
          <p:nvPr>
            <p:ph idx="1"/>
          </p:nvPr>
        </p:nvSpPr>
        <p:spPr/>
        <p:txBody>
          <a:bodyPr>
            <a:normAutofit fontScale="62500" lnSpcReduction="20000"/>
          </a:bodyPr>
          <a:lstStyle/>
          <a:p>
            <a:pPr marL="0" indent="0" fontAlgn="base">
              <a:buNone/>
            </a:pPr>
            <a:r>
              <a:rPr lang="de-DE" b="1" u="sng" dirty="0"/>
              <a:t>HV-Ebene:</a:t>
            </a:r>
          </a:p>
          <a:p>
            <a:pPr fontAlgn="base"/>
            <a:r>
              <a:rPr lang="de-DE" b="1" dirty="0"/>
              <a:t>Matthias Neubert / Matthias Stuckstätte</a:t>
            </a:r>
            <a:r>
              <a:rPr lang="de-DE" dirty="0"/>
              <a:t> zum Aufstieg in den </a:t>
            </a:r>
            <a:r>
              <a:rPr lang="de-DE" u="sng" dirty="0"/>
              <a:t>Verbandsliga-Leistungskader</a:t>
            </a:r>
            <a:endParaRPr lang="de-DE" dirty="0"/>
          </a:p>
          <a:p>
            <a:pPr fontAlgn="base"/>
            <a:r>
              <a:rPr lang="de-DE" b="1" dirty="0"/>
              <a:t>Frank </a:t>
            </a:r>
            <a:r>
              <a:rPr lang="de-DE" b="1" dirty="0" err="1"/>
              <a:t>Panofen</a:t>
            </a:r>
            <a:r>
              <a:rPr lang="de-DE" b="1" dirty="0"/>
              <a:t> / Andreas Schäper</a:t>
            </a:r>
            <a:r>
              <a:rPr lang="de-DE" dirty="0"/>
              <a:t> zum Aufstieg in den </a:t>
            </a:r>
            <a:r>
              <a:rPr lang="de-DE" u="sng" dirty="0"/>
              <a:t>Verbandsliga-Leistungskader</a:t>
            </a:r>
            <a:endParaRPr lang="de-DE" dirty="0"/>
          </a:p>
          <a:p>
            <a:pPr fontAlgn="base"/>
            <a:r>
              <a:rPr lang="de-DE" b="1" dirty="0"/>
              <a:t>Lars Ahlke / Julian Otto</a:t>
            </a:r>
            <a:r>
              <a:rPr lang="de-DE" dirty="0"/>
              <a:t> zum Aufstieg in den </a:t>
            </a:r>
            <a:r>
              <a:rPr lang="de-DE" u="sng" dirty="0"/>
              <a:t>Landesliga-Leistungskader</a:t>
            </a:r>
            <a:endParaRPr lang="de-DE" dirty="0"/>
          </a:p>
          <a:p>
            <a:pPr fontAlgn="base"/>
            <a:r>
              <a:rPr lang="de-DE" b="1" dirty="0"/>
              <a:t>Tim Hallau / Luca Peters</a:t>
            </a:r>
            <a:r>
              <a:rPr lang="de-DE" dirty="0"/>
              <a:t> zum Aufstieg in den </a:t>
            </a:r>
            <a:r>
              <a:rPr lang="de-DE" u="sng" dirty="0"/>
              <a:t>Landesliga-Leistungskader</a:t>
            </a:r>
            <a:endParaRPr lang="de-DE" dirty="0"/>
          </a:p>
          <a:p>
            <a:pPr fontAlgn="base"/>
            <a:r>
              <a:rPr lang="de-DE" b="1" dirty="0"/>
              <a:t>Raphael </a:t>
            </a:r>
            <a:r>
              <a:rPr lang="de-DE" b="1" dirty="0" err="1"/>
              <a:t>Voßhans</a:t>
            </a:r>
            <a:r>
              <a:rPr lang="de-DE" b="1" dirty="0"/>
              <a:t> / Ruben </a:t>
            </a:r>
            <a:r>
              <a:rPr lang="de-DE" b="1" dirty="0" err="1"/>
              <a:t>Voßhans</a:t>
            </a:r>
            <a:r>
              <a:rPr lang="de-DE" dirty="0"/>
              <a:t> in den </a:t>
            </a:r>
            <a:r>
              <a:rPr lang="de-DE" u="sng" dirty="0"/>
              <a:t>Landesliga-Leistungskader</a:t>
            </a:r>
            <a:endParaRPr lang="de-DE" dirty="0"/>
          </a:p>
          <a:p>
            <a:pPr fontAlgn="base"/>
            <a:r>
              <a:rPr lang="de-DE" b="1" dirty="0"/>
              <a:t>Randolph </a:t>
            </a:r>
            <a:r>
              <a:rPr lang="de-DE" b="1" dirty="0" err="1"/>
              <a:t>Kleibrink</a:t>
            </a:r>
            <a:r>
              <a:rPr lang="de-DE" b="1" dirty="0"/>
              <a:t> / Henrik </a:t>
            </a:r>
            <a:r>
              <a:rPr lang="de-DE" b="1" dirty="0" err="1"/>
              <a:t>Saatkamp</a:t>
            </a:r>
            <a:r>
              <a:rPr lang="de-DE" dirty="0"/>
              <a:t> in den </a:t>
            </a:r>
            <a:r>
              <a:rPr lang="de-DE" u="sng" dirty="0"/>
              <a:t>Landesliga-Standardkader</a:t>
            </a:r>
            <a:endParaRPr lang="de-DE" dirty="0"/>
          </a:p>
          <a:p>
            <a:pPr fontAlgn="base"/>
            <a:r>
              <a:rPr lang="de-DE" b="1" dirty="0"/>
              <a:t>Torsten </a:t>
            </a:r>
            <a:r>
              <a:rPr lang="de-DE" b="1" dirty="0" err="1"/>
              <a:t>Indiesteln</a:t>
            </a:r>
            <a:r>
              <a:rPr lang="de-DE" b="1" dirty="0"/>
              <a:t> / Christian </a:t>
            </a:r>
            <a:r>
              <a:rPr lang="de-DE" b="1" dirty="0" err="1"/>
              <a:t>Spellmann</a:t>
            </a:r>
            <a:r>
              <a:rPr lang="de-DE" dirty="0"/>
              <a:t> in den </a:t>
            </a:r>
            <a:r>
              <a:rPr lang="de-DE" u="sng" dirty="0"/>
              <a:t>Landesliga-Standardkader</a:t>
            </a:r>
            <a:endParaRPr lang="de-DE" dirty="0"/>
          </a:p>
          <a:p>
            <a:pPr fontAlgn="base"/>
            <a:r>
              <a:rPr lang="de-DE" b="1" dirty="0"/>
              <a:t>Hans-Peter Siebes / Rüdiger </a:t>
            </a:r>
            <a:r>
              <a:rPr lang="de-DE" b="1" dirty="0" err="1"/>
              <a:t>Wiesjahn</a:t>
            </a:r>
            <a:r>
              <a:rPr lang="de-DE" dirty="0"/>
              <a:t> in den </a:t>
            </a:r>
            <a:r>
              <a:rPr lang="de-DE" u="sng" dirty="0"/>
              <a:t>Landesliga-Standardkader</a:t>
            </a:r>
            <a:endParaRPr lang="de-DE" dirty="0"/>
          </a:p>
          <a:p>
            <a:pPr fontAlgn="base"/>
            <a:r>
              <a:rPr lang="de-DE" b="1" dirty="0"/>
              <a:t>Bernhard </a:t>
            </a:r>
            <a:r>
              <a:rPr lang="de-DE" b="1" dirty="0" err="1"/>
              <a:t>Strotkötter</a:t>
            </a:r>
            <a:r>
              <a:rPr lang="de-DE" b="1" dirty="0"/>
              <a:t> / Heinz-Josef </a:t>
            </a:r>
            <a:r>
              <a:rPr lang="de-DE" b="1" dirty="0" err="1"/>
              <a:t>Wöstemeier</a:t>
            </a:r>
            <a:r>
              <a:rPr lang="de-DE" b="1" dirty="0"/>
              <a:t> </a:t>
            </a:r>
            <a:r>
              <a:rPr lang="de-DE" dirty="0"/>
              <a:t>in den </a:t>
            </a:r>
            <a:r>
              <a:rPr lang="de-DE" u="sng" dirty="0"/>
              <a:t>Landesliga-Standardkader</a:t>
            </a:r>
            <a:endParaRPr lang="de-DE" dirty="0"/>
          </a:p>
          <a:p>
            <a:pPr fontAlgn="base"/>
            <a:r>
              <a:rPr lang="de-DE" b="1" dirty="0"/>
              <a:t>Gerd Förster / Sebastian Kröger</a:t>
            </a:r>
            <a:r>
              <a:rPr lang="de-DE" dirty="0"/>
              <a:t> in den </a:t>
            </a:r>
            <a:r>
              <a:rPr lang="de-DE" u="sng" dirty="0"/>
              <a:t>Landesliga-Unterstützungskader</a:t>
            </a:r>
            <a:endParaRPr lang="de-DE" dirty="0"/>
          </a:p>
          <a:p>
            <a:pPr fontAlgn="base"/>
            <a:r>
              <a:rPr lang="de-DE" b="1" dirty="0"/>
              <a:t>Sina Schäper / Larissa </a:t>
            </a:r>
            <a:r>
              <a:rPr lang="de-DE" b="1" dirty="0" err="1"/>
              <a:t>Vorjohann</a:t>
            </a:r>
            <a:r>
              <a:rPr lang="de-DE" dirty="0"/>
              <a:t> in den </a:t>
            </a:r>
            <a:r>
              <a:rPr lang="de-DE" u="sng" dirty="0"/>
              <a:t>HV-Frauenkader</a:t>
            </a:r>
          </a:p>
          <a:p>
            <a:pPr marL="0" indent="0" fontAlgn="base">
              <a:buNone/>
            </a:pPr>
            <a:endParaRPr lang="de-DE" dirty="0"/>
          </a:p>
          <a:p>
            <a:pPr marL="0" indent="0" fontAlgn="base">
              <a:buNone/>
            </a:pPr>
            <a:r>
              <a:rPr lang="de-DE" b="1" u="sng" dirty="0"/>
              <a:t> Männer-Bezirksliga:</a:t>
            </a:r>
          </a:p>
          <a:p>
            <a:pPr fontAlgn="base"/>
            <a:r>
              <a:rPr lang="de-DE" b="1" dirty="0"/>
              <a:t>Michael </a:t>
            </a:r>
            <a:r>
              <a:rPr lang="de-DE" b="1" dirty="0" err="1"/>
              <a:t>Bohnemeier</a:t>
            </a:r>
            <a:r>
              <a:rPr lang="de-DE" b="1" dirty="0"/>
              <a:t> / Sergej </a:t>
            </a:r>
            <a:r>
              <a:rPr lang="de-DE" b="1" dirty="0" err="1"/>
              <a:t>Eisel</a:t>
            </a:r>
            <a:endParaRPr lang="de-DE" dirty="0"/>
          </a:p>
          <a:p>
            <a:pPr fontAlgn="base"/>
            <a:r>
              <a:rPr lang="de-DE" b="1" dirty="0"/>
              <a:t>Jan </a:t>
            </a:r>
            <a:r>
              <a:rPr lang="de-DE" b="1" dirty="0" err="1"/>
              <a:t>Bostelmann</a:t>
            </a:r>
            <a:r>
              <a:rPr lang="de-DE" b="1" dirty="0"/>
              <a:t> / Dirk Heptner</a:t>
            </a:r>
            <a:endParaRPr lang="de-DE" dirty="0"/>
          </a:p>
          <a:p>
            <a:pPr fontAlgn="base"/>
            <a:r>
              <a:rPr lang="de-DE" b="1" dirty="0"/>
              <a:t>Roland </a:t>
            </a:r>
            <a:r>
              <a:rPr lang="de-DE" b="1" dirty="0" err="1"/>
              <a:t>Gieffers</a:t>
            </a:r>
            <a:r>
              <a:rPr lang="de-DE" b="1" dirty="0"/>
              <a:t> / Jens </a:t>
            </a:r>
            <a:r>
              <a:rPr lang="de-DE" b="1" dirty="0" err="1"/>
              <a:t>Mootz</a:t>
            </a:r>
            <a:endParaRPr lang="de-DE" b="1" dirty="0"/>
          </a:p>
          <a:p>
            <a:pPr marL="0" indent="0" fontAlgn="base">
              <a:buNone/>
            </a:pPr>
            <a:endParaRPr lang="de-DE" b="1" dirty="0"/>
          </a:p>
          <a:p>
            <a:pPr marL="0" indent="0" fontAlgn="base">
              <a:buNone/>
            </a:pPr>
            <a:r>
              <a:rPr lang="de-DE" b="1" u="sng" dirty="0"/>
              <a:t>Kreis/HV-Kader:</a:t>
            </a:r>
            <a:endParaRPr lang="de-DE" dirty="0"/>
          </a:p>
          <a:p>
            <a:pPr fontAlgn="base"/>
            <a:r>
              <a:rPr lang="de-DE" b="1" dirty="0"/>
              <a:t>Moritz Drude / Frank Drude</a:t>
            </a:r>
            <a:endParaRPr lang="de-DE" dirty="0"/>
          </a:p>
          <a:p>
            <a:pPr fontAlgn="base"/>
            <a:r>
              <a:rPr lang="de-DE" b="1" dirty="0"/>
              <a:t>Melina Gerdes / Dustin Lohde</a:t>
            </a:r>
            <a:endParaRPr lang="de-DE" dirty="0"/>
          </a:p>
          <a:p>
            <a:pPr fontAlgn="base"/>
            <a:r>
              <a:rPr lang="de-DE" b="1" dirty="0"/>
              <a:t>Julia Gerdes / Dustin Lohde</a:t>
            </a:r>
            <a:endParaRPr lang="de-DE" dirty="0"/>
          </a:p>
          <a:p>
            <a:pPr fontAlgn="base"/>
            <a:r>
              <a:rPr lang="de-DE" b="1" dirty="0"/>
              <a:t>Lars </a:t>
            </a:r>
            <a:r>
              <a:rPr lang="de-DE" b="1" dirty="0" err="1"/>
              <a:t>Jogereit</a:t>
            </a:r>
            <a:r>
              <a:rPr lang="de-DE" b="1" dirty="0"/>
              <a:t> / Thilo Vogler</a:t>
            </a:r>
            <a:endParaRPr lang="de-DE" dirty="0"/>
          </a:p>
          <a:p>
            <a:endParaRPr lang="de-DE" dirty="0"/>
          </a:p>
        </p:txBody>
      </p:sp>
    </p:spTree>
    <p:extLst>
      <p:ext uri="{BB962C8B-B14F-4D97-AF65-F5344CB8AC3E}">
        <p14:creationId xmlns:p14="http://schemas.microsoft.com/office/powerpoint/2010/main" val="22784444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CAFB1635-7467-42FD-ADAB-167F77D4E6D8}"/>
              </a:ext>
            </a:extLst>
          </p:cNvPr>
          <p:cNvSpPr/>
          <p:nvPr/>
        </p:nvSpPr>
        <p:spPr>
          <a:xfrm>
            <a:off x="395536" y="1484784"/>
            <a:ext cx="8136904" cy="4247317"/>
          </a:xfrm>
          <a:prstGeom prst="rect">
            <a:avLst/>
          </a:prstGeom>
        </p:spPr>
        <p:txBody>
          <a:bodyPr wrap="square">
            <a:spAutoFit/>
          </a:bodyPr>
          <a:lstStyle/>
          <a:p>
            <a:pPr fontAlgn="base"/>
            <a:r>
              <a:rPr lang="de-DE" dirty="0">
                <a:solidFill>
                  <a:srgbClr val="37464B"/>
                </a:solidFill>
                <a:latin typeface="inherit"/>
              </a:rPr>
              <a:t>Wenn Ihr ein Spiel zurückgeben müsst oder ein Angebot für eine Spielübernahme machen möchtet, nutzt bitte folgende E-Mail-Adressen:</a:t>
            </a:r>
          </a:p>
          <a:p>
            <a:pPr fontAlgn="base"/>
            <a:endParaRPr lang="de-DE" dirty="0">
              <a:solidFill>
                <a:srgbClr val="37464B"/>
              </a:solidFill>
              <a:latin typeface="inherit"/>
            </a:endParaRPr>
          </a:p>
          <a:p>
            <a:pPr fontAlgn="base"/>
            <a:r>
              <a:rPr lang="de-DE" b="1" dirty="0">
                <a:solidFill>
                  <a:srgbClr val="37464B"/>
                </a:solidFill>
                <a:latin typeface="inherit"/>
              </a:rPr>
              <a:t>Jugendklassen des Handballkreises Gütersloh und Jugendkooperationsspielklassen:</a:t>
            </a:r>
            <a:br>
              <a:rPr lang="de-DE" dirty="0">
                <a:solidFill>
                  <a:srgbClr val="37464B"/>
                </a:solidFill>
                <a:latin typeface="inherit"/>
              </a:rPr>
            </a:br>
            <a:r>
              <a:rPr lang="de-DE" dirty="0">
                <a:solidFill>
                  <a:srgbClr val="EA0005"/>
                </a:solidFill>
                <a:latin typeface="inherit"/>
                <a:hlinkClick r:id="rId3"/>
              </a:rPr>
              <a:t>ansetzerjugend@hk-guetersloh.de</a:t>
            </a:r>
            <a:endParaRPr lang="de-DE" dirty="0">
              <a:solidFill>
                <a:srgbClr val="EA0005"/>
              </a:solidFill>
              <a:latin typeface="inherit"/>
            </a:endParaRPr>
          </a:p>
          <a:p>
            <a:pPr fontAlgn="base"/>
            <a:endParaRPr lang="de-DE" dirty="0">
              <a:solidFill>
                <a:srgbClr val="37464B"/>
              </a:solidFill>
              <a:latin typeface="inherit"/>
            </a:endParaRPr>
          </a:p>
          <a:p>
            <a:pPr fontAlgn="base"/>
            <a:r>
              <a:rPr lang="de-DE" b="1" dirty="0">
                <a:solidFill>
                  <a:srgbClr val="37464B"/>
                </a:solidFill>
                <a:latin typeface="inherit"/>
              </a:rPr>
              <a:t>Seniorenklassen des Handballkreises Gütersloh und Damen Bezirksliga BI-HF/GT:</a:t>
            </a:r>
            <a:br>
              <a:rPr lang="de-DE" dirty="0">
                <a:solidFill>
                  <a:srgbClr val="37464B"/>
                </a:solidFill>
                <a:latin typeface="inherit"/>
              </a:rPr>
            </a:br>
            <a:r>
              <a:rPr lang="de-DE" dirty="0">
                <a:solidFill>
                  <a:srgbClr val="EA0005"/>
                </a:solidFill>
                <a:latin typeface="inherit"/>
                <a:hlinkClick r:id="rId4"/>
              </a:rPr>
              <a:t>ansetzersenioren@hk-guetersloh.de</a:t>
            </a:r>
            <a:endParaRPr lang="de-DE" dirty="0">
              <a:solidFill>
                <a:srgbClr val="EA0005"/>
              </a:solidFill>
              <a:latin typeface="inherit"/>
            </a:endParaRPr>
          </a:p>
          <a:p>
            <a:pPr fontAlgn="base"/>
            <a:endParaRPr lang="de-DE" dirty="0">
              <a:solidFill>
                <a:srgbClr val="37464B"/>
              </a:solidFill>
              <a:latin typeface="inherit"/>
            </a:endParaRPr>
          </a:p>
          <a:p>
            <a:pPr fontAlgn="base"/>
            <a:r>
              <a:rPr lang="de-DE" b="1" dirty="0">
                <a:solidFill>
                  <a:srgbClr val="37464B"/>
                </a:solidFill>
                <a:latin typeface="inherit"/>
              </a:rPr>
              <a:t>Bezirksliga Männer BI-HF/GT:</a:t>
            </a:r>
            <a:br>
              <a:rPr lang="de-DE" dirty="0">
                <a:solidFill>
                  <a:srgbClr val="37464B"/>
                </a:solidFill>
                <a:latin typeface="inherit"/>
              </a:rPr>
            </a:br>
            <a:r>
              <a:rPr lang="de-DE" dirty="0">
                <a:solidFill>
                  <a:srgbClr val="EA0005"/>
                </a:solidFill>
                <a:latin typeface="inherit"/>
                <a:hlinkClick r:id="rId4"/>
              </a:rPr>
              <a:t>ansetzersenioren@hk-guetersloh.de</a:t>
            </a:r>
            <a:r>
              <a:rPr lang="de-DE" dirty="0">
                <a:solidFill>
                  <a:srgbClr val="EA0005"/>
                </a:solidFill>
                <a:latin typeface="inherit"/>
              </a:rPr>
              <a:t> </a:t>
            </a:r>
            <a:r>
              <a:rPr lang="de-DE" u="sng" dirty="0">
                <a:solidFill>
                  <a:srgbClr val="37464B"/>
                </a:solidFill>
                <a:latin typeface="inherit"/>
              </a:rPr>
              <a:t>und</a:t>
            </a:r>
            <a:r>
              <a:rPr lang="de-DE" dirty="0">
                <a:solidFill>
                  <a:srgbClr val="37464B"/>
                </a:solidFill>
                <a:latin typeface="inherit"/>
              </a:rPr>
              <a:t> </a:t>
            </a:r>
            <a:r>
              <a:rPr lang="de-DE" dirty="0">
                <a:solidFill>
                  <a:srgbClr val="EA0005"/>
                </a:solidFill>
                <a:latin typeface="inherit"/>
                <a:hlinkClick r:id="rId5"/>
              </a:rPr>
              <a:t>Friedrich-Wilhelm Brink (fwbrink@t-online.de)</a:t>
            </a:r>
            <a:endParaRPr lang="de-DE" dirty="0">
              <a:solidFill>
                <a:srgbClr val="37464B"/>
              </a:solidFill>
              <a:latin typeface="inherit"/>
            </a:endParaRPr>
          </a:p>
          <a:p>
            <a:pPr fontAlgn="base"/>
            <a:r>
              <a:rPr lang="de-DE" dirty="0">
                <a:solidFill>
                  <a:srgbClr val="37464B"/>
                </a:solidFill>
                <a:latin typeface="inherit"/>
              </a:rPr>
              <a:t> </a:t>
            </a:r>
          </a:p>
          <a:p>
            <a:pPr fontAlgn="base"/>
            <a:r>
              <a:rPr lang="de-DE" dirty="0">
                <a:solidFill>
                  <a:srgbClr val="37464B"/>
                </a:solidFill>
                <a:latin typeface="inherit"/>
              </a:rPr>
              <a:t>Spiele, die auf Kreisebene stattfinden sind </a:t>
            </a:r>
            <a:r>
              <a:rPr lang="de-DE" u="sng" dirty="0">
                <a:solidFill>
                  <a:srgbClr val="37464B"/>
                </a:solidFill>
                <a:latin typeface="inherit"/>
              </a:rPr>
              <a:t>bis spätestens Donnerstags, 18.00 Uhr</a:t>
            </a:r>
            <a:r>
              <a:rPr lang="de-DE" dirty="0">
                <a:solidFill>
                  <a:srgbClr val="37464B"/>
                </a:solidFill>
                <a:latin typeface="inherit"/>
              </a:rPr>
              <a:t> zurückzugeben!</a:t>
            </a:r>
            <a:endParaRPr lang="de-DE" u="none" strike="noStrike" dirty="0">
              <a:solidFill>
                <a:srgbClr val="37464B"/>
              </a:solidFill>
              <a:effectLst/>
              <a:latin typeface="inherit"/>
            </a:endParaRPr>
          </a:p>
        </p:txBody>
      </p:sp>
      <p:sp>
        <p:nvSpPr>
          <p:cNvPr id="3" name="Textfeld 2">
            <a:extLst>
              <a:ext uri="{FF2B5EF4-FFF2-40B4-BE49-F238E27FC236}">
                <a16:creationId xmlns:a16="http://schemas.microsoft.com/office/drawing/2014/main" id="{2000B5B5-88CA-4059-8D37-F251FB2BBE98}"/>
              </a:ext>
            </a:extLst>
          </p:cNvPr>
          <p:cNvSpPr txBox="1"/>
          <p:nvPr/>
        </p:nvSpPr>
        <p:spPr>
          <a:xfrm>
            <a:off x="107504" y="260648"/>
            <a:ext cx="8352928" cy="461665"/>
          </a:xfrm>
          <a:prstGeom prst="rect">
            <a:avLst/>
          </a:prstGeom>
          <a:noFill/>
        </p:spPr>
        <p:txBody>
          <a:bodyPr wrap="square" rtlCol="0">
            <a:spAutoFit/>
          </a:bodyPr>
          <a:lstStyle/>
          <a:p>
            <a:pPr fontAlgn="base"/>
            <a:r>
              <a:rPr lang="de-DE" sz="2400" u="sng" dirty="0">
                <a:solidFill>
                  <a:srgbClr val="37464B"/>
                </a:solidFill>
              </a:rPr>
              <a:t>Spielrückgaben oder Angebote für Spielübernahmen</a:t>
            </a:r>
          </a:p>
        </p:txBody>
      </p:sp>
      <p:sp>
        <p:nvSpPr>
          <p:cNvPr id="4" name="Textfeld 3">
            <a:extLst>
              <a:ext uri="{FF2B5EF4-FFF2-40B4-BE49-F238E27FC236}">
                <a16:creationId xmlns:a16="http://schemas.microsoft.com/office/drawing/2014/main" id="{BE690807-AE23-4404-8F49-41C92C862815}"/>
              </a:ext>
            </a:extLst>
          </p:cNvPr>
          <p:cNvSpPr txBox="1"/>
          <p:nvPr/>
        </p:nvSpPr>
        <p:spPr>
          <a:xfrm>
            <a:off x="1373630" y="2274838"/>
            <a:ext cx="6120680" cy="2862322"/>
          </a:xfrm>
          <a:prstGeom prst="rect">
            <a:avLst/>
          </a:prstGeom>
          <a:solidFill>
            <a:schemeClr val="accent6">
              <a:lumMod val="40000"/>
              <a:lumOff val="60000"/>
            </a:schemeClr>
          </a:solidFill>
        </p:spPr>
        <p:txBody>
          <a:bodyPr wrap="square" rtlCol="0">
            <a:spAutoFit/>
          </a:bodyPr>
          <a:lstStyle/>
          <a:p>
            <a:r>
              <a:rPr lang="de-DE" b="1" u="sng" dirty="0"/>
              <a:t>Für den Kreis/HV-Kader:</a:t>
            </a:r>
          </a:p>
          <a:p>
            <a:endParaRPr lang="de-DE" dirty="0"/>
          </a:p>
          <a:p>
            <a:r>
              <a:rPr lang="de-DE" dirty="0"/>
              <a:t>Freitermine können während der Saison jederzeit an </a:t>
            </a:r>
            <a:r>
              <a:rPr lang="de-DE" dirty="0">
                <a:hlinkClick r:id="rId6"/>
              </a:rPr>
              <a:t>sransetzungen@handballwestfalen.de</a:t>
            </a:r>
            <a:r>
              <a:rPr lang="de-DE" dirty="0"/>
              <a:t> nachgemeldet werden.</a:t>
            </a:r>
          </a:p>
          <a:p>
            <a:endParaRPr lang="de-DE" dirty="0"/>
          </a:p>
          <a:p>
            <a:r>
              <a:rPr lang="de-DE" dirty="0"/>
              <a:t>Spielrückgaben bitte an </a:t>
            </a:r>
            <a:r>
              <a:rPr lang="de-DE" dirty="0">
                <a:hlinkClick r:id="rId6"/>
              </a:rPr>
              <a:t>sransetzungen@handballwestfalen.de</a:t>
            </a:r>
            <a:r>
              <a:rPr lang="de-DE" dirty="0"/>
              <a:t>. Spielrückgaben ab Mittwoch vor dem betreffenden Wochenende sind zudem unmittelbar telefonisch bei Thomas </a:t>
            </a:r>
            <a:r>
              <a:rPr lang="de-DE" dirty="0" err="1"/>
              <a:t>Karwehl</a:t>
            </a:r>
            <a:r>
              <a:rPr lang="de-DE" dirty="0"/>
              <a:t> anzuzeigen. Wird dieser nicht erreicht, muss ein anderes Mitglied des SR-Ausschuss angerufen werden.</a:t>
            </a:r>
          </a:p>
        </p:txBody>
      </p:sp>
    </p:spTree>
    <p:extLst>
      <p:ext uri="{BB962C8B-B14F-4D97-AF65-F5344CB8AC3E}">
        <p14:creationId xmlns:p14="http://schemas.microsoft.com/office/powerpoint/2010/main" val="233411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7C6609-CA91-42FF-9D8C-4AC053B8500D}"/>
              </a:ext>
            </a:extLst>
          </p:cNvPr>
          <p:cNvSpPr>
            <a:spLocks noGrp="1"/>
          </p:cNvSpPr>
          <p:nvPr>
            <p:ph type="title"/>
          </p:nvPr>
        </p:nvSpPr>
        <p:spPr/>
        <p:txBody>
          <a:bodyPr>
            <a:normAutofit/>
          </a:bodyPr>
          <a:lstStyle/>
          <a:p>
            <a:r>
              <a:rPr lang="de-DE" sz="3600" u="sng" dirty="0"/>
              <a:t>Spielaufträge bitte bestätigen </a:t>
            </a:r>
          </a:p>
        </p:txBody>
      </p:sp>
      <p:pic>
        <p:nvPicPr>
          <p:cNvPr id="4" name="Inhaltsplatzhalter 3">
            <a:extLst>
              <a:ext uri="{FF2B5EF4-FFF2-40B4-BE49-F238E27FC236}">
                <a16:creationId xmlns:a16="http://schemas.microsoft.com/office/drawing/2014/main" id="{DAFBE9D7-FD25-4B76-BC36-01BD9996820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4376" y="2348880"/>
            <a:ext cx="8229600" cy="2414978"/>
          </a:xfrm>
          <a:prstGeom prst="rect">
            <a:avLst/>
          </a:prstGeom>
        </p:spPr>
      </p:pic>
    </p:spTree>
    <p:extLst>
      <p:ext uri="{BB962C8B-B14F-4D97-AF65-F5344CB8AC3E}">
        <p14:creationId xmlns:p14="http://schemas.microsoft.com/office/powerpoint/2010/main" val="36132850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DEC168-4428-4714-815C-91CDF4D17875}"/>
              </a:ext>
            </a:extLst>
          </p:cNvPr>
          <p:cNvSpPr>
            <a:spLocks noGrp="1"/>
          </p:cNvSpPr>
          <p:nvPr>
            <p:ph type="title"/>
          </p:nvPr>
        </p:nvSpPr>
        <p:spPr>
          <a:xfrm>
            <a:off x="179512" y="116632"/>
            <a:ext cx="8064896" cy="792088"/>
          </a:xfrm>
        </p:spPr>
        <p:txBody>
          <a:bodyPr>
            <a:noAutofit/>
          </a:bodyPr>
          <a:lstStyle/>
          <a:p>
            <a:r>
              <a:rPr lang="de-DE" sz="2800" u="sng" dirty="0"/>
              <a:t>Was passiert, wenn ich </a:t>
            </a:r>
            <a:r>
              <a:rPr lang="de-DE" sz="2800" b="1" u="sng" dirty="0"/>
              <a:t>kurzfristig</a:t>
            </a:r>
            <a:r>
              <a:rPr lang="de-DE" sz="2800" u="sng" dirty="0"/>
              <a:t> Krank werde?</a:t>
            </a:r>
          </a:p>
        </p:txBody>
      </p:sp>
      <p:sp>
        <p:nvSpPr>
          <p:cNvPr id="3" name="Inhaltsplatzhalter 2">
            <a:extLst>
              <a:ext uri="{FF2B5EF4-FFF2-40B4-BE49-F238E27FC236}">
                <a16:creationId xmlns:a16="http://schemas.microsoft.com/office/drawing/2014/main" id="{1F33EE04-97C6-43ED-811D-599ACA471FC6}"/>
              </a:ext>
            </a:extLst>
          </p:cNvPr>
          <p:cNvSpPr>
            <a:spLocks noGrp="1"/>
          </p:cNvSpPr>
          <p:nvPr>
            <p:ph idx="1"/>
          </p:nvPr>
        </p:nvSpPr>
        <p:spPr/>
        <p:txBody>
          <a:bodyPr/>
          <a:lstStyle/>
          <a:p>
            <a:r>
              <a:rPr lang="de-DE" dirty="0"/>
              <a:t>Ist das Spiel im Gespann angesetzt?</a:t>
            </a:r>
          </a:p>
          <a:p>
            <a:pPr marL="0" indent="0">
              <a:buNone/>
            </a:pPr>
            <a:r>
              <a:rPr lang="de-DE" dirty="0">
                <a:sym typeface="Wingdings" panose="05000000000000000000" pitchFamily="2" charset="2"/>
              </a:rPr>
              <a:t> Sofern möglich, sollte der </a:t>
            </a:r>
            <a:r>
              <a:rPr lang="de-DE" dirty="0" err="1">
                <a:sym typeface="Wingdings" panose="05000000000000000000" pitchFamily="2" charset="2"/>
              </a:rPr>
              <a:t>Gespannspartner</a:t>
            </a:r>
            <a:r>
              <a:rPr lang="de-DE" dirty="0">
                <a:sym typeface="Wingdings" panose="05000000000000000000" pitchFamily="2" charset="2"/>
              </a:rPr>
              <a:t> das Spiel alleine pfeifen.</a:t>
            </a:r>
          </a:p>
          <a:p>
            <a:pPr>
              <a:buFont typeface="Wingdings" panose="05000000000000000000" pitchFamily="2" charset="2"/>
              <a:buChar char="à"/>
            </a:pPr>
            <a:r>
              <a:rPr lang="de-DE" dirty="0">
                <a:sym typeface="Wingdings" panose="05000000000000000000" pitchFamily="2" charset="2"/>
              </a:rPr>
              <a:t>E-Mail an die SR-</a:t>
            </a:r>
            <a:r>
              <a:rPr lang="de-DE" dirty="0" err="1">
                <a:sym typeface="Wingdings" panose="05000000000000000000" pitchFamily="2" charset="2"/>
              </a:rPr>
              <a:t>Ansetzer</a:t>
            </a:r>
            <a:r>
              <a:rPr lang="de-DE" dirty="0">
                <a:sym typeface="Wingdings" panose="05000000000000000000" pitchFamily="2" charset="2"/>
              </a:rPr>
              <a:t> notwendig</a:t>
            </a:r>
          </a:p>
          <a:p>
            <a:pPr>
              <a:buFont typeface="Wingdings" panose="05000000000000000000" pitchFamily="2" charset="2"/>
              <a:buChar char="à"/>
            </a:pPr>
            <a:r>
              <a:rPr lang="de-DE" dirty="0">
                <a:sym typeface="Wingdings" panose="05000000000000000000" pitchFamily="2" charset="2"/>
              </a:rPr>
              <a:t>Löschung des anderen </a:t>
            </a:r>
            <a:r>
              <a:rPr lang="de-DE" dirty="0" err="1">
                <a:sym typeface="Wingdings" panose="05000000000000000000" pitchFamily="2" charset="2"/>
              </a:rPr>
              <a:t>Gespannspartners</a:t>
            </a:r>
            <a:r>
              <a:rPr lang="de-DE" dirty="0">
                <a:sym typeface="Wingdings" panose="05000000000000000000" pitchFamily="2" charset="2"/>
              </a:rPr>
              <a:t> im Spielbericht unter SR</a:t>
            </a:r>
          </a:p>
          <a:p>
            <a:pPr>
              <a:buFont typeface="Wingdings" panose="05000000000000000000" pitchFamily="2" charset="2"/>
              <a:buChar char="à"/>
            </a:pPr>
            <a:r>
              <a:rPr lang="de-DE" dirty="0">
                <a:sym typeface="Wingdings" panose="05000000000000000000" pitchFamily="2" charset="2"/>
              </a:rPr>
              <a:t>Eintrag im Spielbericht </a:t>
            </a:r>
          </a:p>
          <a:p>
            <a:pPr marL="0" indent="0">
              <a:buNone/>
            </a:pPr>
            <a:endParaRPr lang="de-DE" dirty="0">
              <a:sym typeface="Wingdings" panose="05000000000000000000" pitchFamily="2" charset="2"/>
            </a:endParaRPr>
          </a:p>
          <a:p>
            <a:pPr>
              <a:buFont typeface="Wingdings" panose="05000000000000000000" pitchFamily="2" charset="2"/>
              <a:buChar char="à"/>
            </a:pPr>
            <a:endParaRPr lang="de-DE" dirty="0">
              <a:sym typeface="Wingdings" panose="05000000000000000000" pitchFamily="2" charset="2"/>
            </a:endParaRPr>
          </a:p>
          <a:p>
            <a:r>
              <a:rPr lang="de-DE" dirty="0">
                <a:sym typeface="Wingdings" panose="05000000000000000000" pitchFamily="2" charset="2"/>
              </a:rPr>
              <a:t>Ist das Spiel als Einzel-SR angesetzt?</a:t>
            </a:r>
          </a:p>
          <a:p>
            <a:pPr>
              <a:buFont typeface="Wingdings" panose="05000000000000000000" pitchFamily="2" charset="2"/>
              <a:buChar char="à"/>
            </a:pPr>
            <a:r>
              <a:rPr lang="de-DE" dirty="0">
                <a:sym typeface="Wingdings" panose="05000000000000000000" pitchFamily="2" charset="2"/>
              </a:rPr>
              <a:t>Direkte Rücksprache mit den SR-</a:t>
            </a:r>
            <a:r>
              <a:rPr lang="de-DE" dirty="0" err="1">
                <a:sym typeface="Wingdings" panose="05000000000000000000" pitchFamily="2" charset="2"/>
              </a:rPr>
              <a:t>Ansetzern</a:t>
            </a:r>
            <a:r>
              <a:rPr lang="de-DE" dirty="0">
                <a:sym typeface="Wingdings" panose="05000000000000000000" pitchFamily="2" charset="2"/>
              </a:rPr>
              <a:t> (E-Mail oder im Notfall Anruf)</a:t>
            </a:r>
          </a:p>
          <a:p>
            <a:pPr>
              <a:buFont typeface="Wingdings" panose="05000000000000000000" pitchFamily="2" charset="2"/>
              <a:buChar char="à"/>
            </a:pPr>
            <a:r>
              <a:rPr lang="de-DE" dirty="0">
                <a:sym typeface="Wingdings" panose="05000000000000000000" pitchFamily="2" charset="2"/>
              </a:rPr>
              <a:t>Ggf. für Ersatz sorgen</a:t>
            </a:r>
          </a:p>
        </p:txBody>
      </p:sp>
    </p:spTree>
    <p:extLst>
      <p:ext uri="{BB962C8B-B14F-4D97-AF65-F5344CB8AC3E}">
        <p14:creationId xmlns:p14="http://schemas.microsoft.com/office/powerpoint/2010/main" val="1356405532"/>
      </p:ext>
    </p:extLst>
  </p:cSld>
  <p:clrMapOvr>
    <a:masterClrMapping/>
  </p:clrMapOvr>
</p:sld>
</file>

<file path=ppt/theme/theme1.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2325</Words>
  <Application>Microsoft Office PowerPoint</Application>
  <PresentationFormat>Bildschirmpräsentation (4:3)</PresentationFormat>
  <Paragraphs>354</Paragraphs>
  <Slides>55</Slides>
  <Notes>9</Notes>
  <HiddenSlides>0</HiddenSlides>
  <MMClips>1</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55</vt:i4>
      </vt:variant>
    </vt:vector>
  </HeadingPairs>
  <TitlesOfParts>
    <vt:vector size="62" baseType="lpstr">
      <vt:lpstr>Arial</vt:lpstr>
      <vt:lpstr>Arial Narrow</vt:lpstr>
      <vt:lpstr>Calibri</vt:lpstr>
      <vt:lpstr>DINNextLTPro-Regular</vt:lpstr>
      <vt:lpstr>inherit</vt:lpstr>
      <vt:lpstr>Wingdings</vt:lpstr>
      <vt:lpstr>Larissa</vt:lpstr>
      <vt:lpstr>PowerPoint-Präsentation</vt:lpstr>
      <vt:lpstr>Informationen im Umgang mit Corona</vt:lpstr>
      <vt:lpstr>Was erwartet Euch heute?</vt:lpstr>
      <vt:lpstr>Termine</vt:lpstr>
      <vt:lpstr>25 neue Schiedsrichter</vt:lpstr>
      <vt:lpstr>Wir gratulieren …</vt:lpstr>
      <vt:lpstr>PowerPoint-Präsentation</vt:lpstr>
      <vt:lpstr>Spielaufträge bitte bestätigen </vt:lpstr>
      <vt:lpstr>Was passiert, wenn ich kurzfristig Krank werde?</vt:lpstr>
      <vt:lpstr>Datenschutz </vt:lpstr>
      <vt:lpstr>Kontaktaufnahme durch Vereine möglich </vt:lpstr>
      <vt:lpstr>Durchführungsbestimmungen</vt:lpstr>
      <vt:lpstr>Wichtig Infos zum Spielbericht</vt:lpstr>
      <vt:lpstr>PowerPoint-Präsentation</vt:lpstr>
      <vt:lpstr>Was muss ich bei einer Disqualifikation mit Bericht beachten!</vt:lpstr>
      <vt:lpstr>PowerPoint-Präsentation</vt:lpstr>
      <vt:lpstr>Was ist nun wichtig?</vt:lpstr>
      <vt:lpstr>Passkontrolle im Handballkreis Gütersloh</vt:lpstr>
      <vt:lpstr>PowerPoint-Präsentation</vt:lpstr>
      <vt:lpstr>DHB-SR-Portal</vt:lpstr>
      <vt:lpstr>Anmeldezahlen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Regel 8:3 - Beurteilungskriterien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Scharoff</dc:creator>
  <cp:lastModifiedBy>René Reimann</cp:lastModifiedBy>
  <cp:revision>601</cp:revision>
  <cp:lastPrinted>2013-05-03T18:29:52Z</cp:lastPrinted>
  <dcterms:created xsi:type="dcterms:W3CDTF">2013-04-16T17:29:06Z</dcterms:created>
  <dcterms:modified xsi:type="dcterms:W3CDTF">2020-08-31T20:19:14Z</dcterms:modified>
</cp:coreProperties>
</file>